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sldIdLst>
    <p:sldId id="256" r:id="rId2"/>
    <p:sldId id="257" r:id="rId3"/>
  </p:sldIdLst>
  <p:sldSz cx="12801600" cy="9601200" type="A3"/>
  <p:notesSz cx="9934575" cy="68008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はとり保育園" initials="は" lastIdx="1" clrIdx="0">
    <p:extLst>
      <p:ext uri="{19B8F6BF-5375-455C-9EA6-DF929625EA0E}">
        <p15:presenceInfo xmlns:p15="http://schemas.microsoft.com/office/powerpoint/2012/main" userId="はとり保育園"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FFFDD"/>
    <a:srgbClr val="33FD23"/>
    <a:srgbClr val="BAFFB7"/>
    <a:srgbClr val="FB4BA3"/>
    <a:srgbClr val="E2FFE1"/>
    <a:srgbClr val="FFEBFB"/>
    <a:srgbClr val="EC20C0"/>
    <a:srgbClr val="FFFFC9"/>
    <a:srgbClr val="FFFFB3"/>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280" autoAdjust="0"/>
  </p:normalViewPr>
  <p:slideViewPr>
    <p:cSldViewPr snapToGrid="0">
      <p:cViewPr varScale="1">
        <p:scale>
          <a:sx n="60" d="100"/>
          <a:sy n="60" d="100"/>
        </p:scale>
        <p:origin x="102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60120" y="1571308"/>
            <a:ext cx="10881360" cy="3342640"/>
          </a:xfrm>
        </p:spPr>
        <p:txBody>
          <a:bodyPr anchor="b"/>
          <a:lstStyle>
            <a:lvl1pPr algn="ctr">
              <a:defRPr sz="8400"/>
            </a:lvl1pPr>
          </a:lstStyle>
          <a:p>
            <a:r>
              <a:rPr lang="ja-JP" altLang="en-US"/>
              <a:t>マスター タイトルの書式設定</a:t>
            </a:r>
            <a:endParaRPr lang="en-US" dirty="0"/>
          </a:p>
        </p:txBody>
      </p:sp>
      <p:sp>
        <p:nvSpPr>
          <p:cNvPr id="3" name="Subtitle 2"/>
          <p:cNvSpPr>
            <a:spLocks noGrp="1"/>
          </p:cNvSpPr>
          <p:nvPr>
            <p:ph type="subTitle" idx="1"/>
          </p:nvPr>
        </p:nvSpPr>
        <p:spPr>
          <a:xfrm>
            <a:off x="1600200" y="5042853"/>
            <a:ext cx="9601200" cy="2318067"/>
          </a:xfrm>
        </p:spPr>
        <p:txBody>
          <a:bodyPr/>
          <a:lstStyle>
            <a:lvl1pPr marL="0" indent="0" algn="ctr">
              <a:buNone/>
              <a:defRPr sz="3360"/>
            </a:lvl1pPr>
            <a:lvl2pPr marL="640080" indent="0" algn="ctr">
              <a:buNone/>
              <a:defRPr sz="2800"/>
            </a:lvl2pPr>
            <a:lvl3pPr marL="1280160" indent="0" algn="ctr">
              <a:buNone/>
              <a:defRPr sz="2520"/>
            </a:lvl3pPr>
            <a:lvl4pPr marL="1920240" indent="0" algn="ctr">
              <a:buNone/>
              <a:defRPr sz="2240"/>
            </a:lvl4pPr>
            <a:lvl5pPr marL="2560320" indent="0" algn="ctr">
              <a:buNone/>
              <a:defRPr sz="2240"/>
            </a:lvl5pPr>
            <a:lvl6pPr marL="3200400" indent="0" algn="ctr">
              <a:buNone/>
              <a:defRPr sz="2240"/>
            </a:lvl6pPr>
            <a:lvl7pPr marL="3840480" indent="0" algn="ctr">
              <a:buNone/>
              <a:defRPr sz="2240"/>
            </a:lvl7pPr>
            <a:lvl8pPr marL="4480560" indent="0" algn="ctr">
              <a:buNone/>
              <a:defRPr sz="2240"/>
            </a:lvl8pPr>
            <a:lvl9pPr marL="5120640" indent="0" algn="ctr">
              <a:buNone/>
              <a:defRPr sz="224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57BA20E3-070A-4F4A-AEFA-E3637CB54D2B}" type="datetimeFigureOut">
              <a:rPr kumimoji="1" lang="ja-JP" altLang="en-US" smtClean="0"/>
              <a:t>2025/10/9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5468EBC-C838-48AA-9899-362A86C0C213}" type="slidenum">
              <a:rPr kumimoji="1" lang="ja-JP" altLang="en-US" smtClean="0"/>
              <a:t>‹#›</a:t>
            </a:fld>
            <a:endParaRPr kumimoji="1" lang="ja-JP" altLang="en-US"/>
          </a:p>
        </p:txBody>
      </p:sp>
    </p:spTree>
    <p:extLst>
      <p:ext uri="{BB962C8B-B14F-4D97-AF65-F5344CB8AC3E}">
        <p14:creationId xmlns:p14="http://schemas.microsoft.com/office/powerpoint/2010/main" val="1763784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7BA20E3-070A-4F4A-AEFA-E3637CB54D2B}" type="datetimeFigureOut">
              <a:rPr kumimoji="1" lang="ja-JP" altLang="en-US" smtClean="0"/>
              <a:t>2025/10/9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5468EBC-C838-48AA-9899-362A86C0C213}" type="slidenum">
              <a:rPr kumimoji="1" lang="ja-JP" altLang="en-US" smtClean="0"/>
              <a:t>‹#›</a:t>
            </a:fld>
            <a:endParaRPr kumimoji="1" lang="ja-JP" altLang="en-US"/>
          </a:p>
        </p:txBody>
      </p:sp>
    </p:spTree>
    <p:extLst>
      <p:ext uri="{BB962C8B-B14F-4D97-AF65-F5344CB8AC3E}">
        <p14:creationId xmlns:p14="http://schemas.microsoft.com/office/powerpoint/2010/main" val="247794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1146" y="511175"/>
            <a:ext cx="2760345" cy="8136573"/>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80111" y="511175"/>
            <a:ext cx="8121015" cy="8136573"/>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7BA20E3-070A-4F4A-AEFA-E3637CB54D2B}" type="datetimeFigureOut">
              <a:rPr kumimoji="1" lang="ja-JP" altLang="en-US" smtClean="0"/>
              <a:t>2025/10/9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5468EBC-C838-48AA-9899-362A86C0C213}" type="slidenum">
              <a:rPr kumimoji="1" lang="ja-JP" altLang="en-US" smtClean="0"/>
              <a:t>‹#›</a:t>
            </a:fld>
            <a:endParaRPr kumimoji="1" lang="ja-JP" altLang="en-US"/>
          </a:p>
        </p:txBody>
      </p:sp>
    </p:spTree>
    <p:extLst>
      <p:ext uri="{BB962C8B-B14F-4D97-AF65-F5344CB8AC3E}">
        <p14:creationId xmlns:p14="http://schemas.microsoft.com/office/powerpoint/2010/main" val="524956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7BA20E3-070A-4F4A-AEFA-E3637CB54D2B}" type="datetimeFigureOut">
              <a:rPr kumimoji="1" lang="ja-JP" altLang="en-US" smtClean="0"/>
              <a:t>2025/10/9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5468EBC-C838-48AA-9899-362A86C0C213}" type="slidenum">
              <a:rPr kumimoji="1" lang="ja-JP" altLang="en-US" smtClean="0"/>
              <a:t>‹#›</a:t>
            </a:fld>
            <a:endParaRPr kumimoji="1" lang="ja-JP" altLang="en-US"/>
          </a:p>
        </p:txBody>
      </p:sp>
    </p:spTree>
    <p:extLst>
      <p:ext uri="{BB962C8B-B14F-4D97-AF65-F5344CB8AC3E}">
        <p14:creationId xmlns:p14="http://schemas.microsoft.com/office/powerpoint/2010/main" val="2133277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73443" y="2393635"/>
            <a:ext cx="11041380" cy="3993832"/>
          </a:xfrm>
        </p:spPr>
        <p:txBody>
          <a:bodyPr anchor="b"/>
          <a:lstStyle>
            <a:lvl1pPr>
              <a:defRPr sz="84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73443" y="6425250"/>
            <a:ext cx="11041380" cy="2100262"/>
          </a:xfrm>
        </p:spPr>
        <p:txBody>
          <a:bodyPr/>
          <a:lstStyle>
            <a:lvl1pPr marL="0" indent="0">
              <a:buNone/>
              <a:defRPr sz="3360">
                <a:solidFill>
                  <a:schemeClr val="tx1"/>
                </a:solidFill>
              </a:defRPr>
            </a:lvl1pPr>
            <a:lvl2pPr marL="640080" indent="0">
              <a:buNone/>
              <a:defRPr sz="2800">
                <a:solidFill>
                  <a:schemeClr val="tx1">
                    <a:tint val="75000"/>
                  </a:schemeClr>
                </a:solidFill>
              </a:defRPr>
            </a:lvl2pPr>
            <a:lvl3pPr marL="1280160" indent="0">
              <a:buNone/>
              <a:defRPr sz="2520">
                <a:solidFill>
                  <a:schemeClr val="tx1">
                    <a:tint val="75000"/>
                  </a:schemeClr>
                </a:solidFill>
              </a:defRPr>
            </a:lvl3pPr>
            <a:lvl4pPr marL="1920240" indent="0">
              <a:buNone/>
              <a:defRPr sz="2240">
                <a:solidFill>
                  <a:schemeClr val="tx1">
                    <a:tint val="75000"/>
                  </a:schemeClr>
                </a:solidFill>
              </a:defRPr>
            </a:lvl4pPr>
            <a:lvl5pPr marL="2560320" indent="0">
              <a:buNone/>
              <a:defRPr sz="2240">
                <a:solidFill>
                  <a:schemeClr val="tx1">
                    <a:tint val="75000"/>
                  </a:schemeClr>
                </a:solidFill>
              </a:defRPr>
            </a:lvl5pPr>
            <a:lvl6pPr marL="3200400" indent="0">
              <a:buNone/>
              <a:defRPr sz="2240">
                <a:solidFill>
                  <a:schemeClr val="tx1">
                    <a:tint val="75000"/>
                  </a:schemeClr>
                </a:solidFill>
              </a:defRPr>
            </a:lvl6pPr>
            <a:lvl7pPr marL="3840480" indent="0">
              <a:buNone/>
              <a:defRPr sz="2240">
                <a:solidFill>
                  <a:schemeClr val="tx1">
                    <a:tint val="75000"/>
                  </a:schemeClr>
                </a:solidFill>
              </a:defRPr>
            </a:lvl7pPr>
            <a:lvl8pPr marL="4480560" indent="0">
              <a:buNone/>
              <a:defRPr sz="2240">
                <a:solidFill>
                  <a:schemeClr val="tx1">
                    <a:tint val="75000"/>
                  </a:schemeClr>
                </a:solidFill>
              </a:defRPr>
            </a:lvl8pPr>
            <a:lvl9pPr marL="5120640" indent="0">
              <a:buNone/>
              <a:defRPr sz="224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57BA20E3-070A-4F4A-AEFA-E3637CB54D2B}" type="datetimeFigureOut">
              <a:rPr kumimoji="1" lang="ja-JP" altLang="en-US" smtClean="0"/>
              <a:t>2025/10/9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5468EBC-C838-48AA-9899-362A86C0C213}" type="slidenum">
              <a:rPr kumimoji="1" lang="ja-JP" altLang="en-US" smtClean="0"/>
              <a:t>‹#›</a:t>
            </a:fld>
            <a:endParaRPr kumimoji="1" lang="ja-JP" altLang="en-US"/>
          </a:p>
        </p:txBody>
      </p:sp>
    </p:spTree>
    <p:extLst>
      <p:ext uri="{BB962C8B-B14F-4D97-AF65-F5344CB8AC3E}">
        <p14:creationId xmlns:p14="http://schemas.microsoft.com/office/powerpoint/2010/main" val="601530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80110" y="2555875"/>
            <a:ext cx="5440680" cy="609187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480810" y="2555875"/>
            <a:ext cx="5440680" cy="609187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57BA20E3-070A-4F4A-AEFA-E3637CB54D2B}" type="datetimeFigureOut">
              <a:rPr kumimoji="1" lang="ja-JP" altLang="en-US" smtClean="0"/>
              <a:t>2025/10/9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5468EBC-C838-48AA-9899-362A86C0C213}" type="slidenum">
              <a:rPr kumimoji="1" lang="ja-JP" altLang="en-US" smtClean="0"/>
              <a:t>‹#›</a:t>
            </a:fld>
            <a:endParaRPr kumimoji="1" lang="ja-JP" altLang="en-US"/>
          </a:p>
        </p:txBody>
      </p:sp>
    </p:spTree>
    <p:extLst>
      <p:ext uri="{BB962C8B-B14F-4D97-AF65-F5344CB8AC3E}">
        <p14:creationId xmlns:p14="http://schemas.microsoft.com/office/powerpoint/2010/main" val="1157909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81777" y="511177"/>
            <a:ext cx="11041380" cy="1855788"/>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81779" y="2353628"/>
            <a:ext cx="5415676"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ja-JP" altLang="en-US"/>
              <a:t>マスター テキストの書式設定</a:t>
            </a:r>
          </a:p>
        </p:txBody>
      </p:sp>
      <p:sp>
        <p:nvSpPr>
          <p:cNvPr id="4" name="Content Placeholder 3"/>
          <p:cNvSpPr>
            <a:spLocks noGrp="1"/>
          </p:cNvSpPr>
          <p:nvPr>
            <p:ph sz="half" idx="2"/>
          </p:nvPr>
        </p:nvSpPr>
        <p:spPr>
          <a:xfrm>
            <a:off x="881779" y="3507105"/>
            <a:ext cx="5415676" cy="515842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480811" y="2353628"/>
            <a:ext cx="5442347"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ja-JP" altLang="en-US"/>
              <a:t>マスター テキストの書式設定</a:t>
            </a:r>
          </a:p>
        </p:txBody>
      </p:sp>
      <p:sp>
        <p:nvSpPr>
          <p:cNvPr id="6" name="Content Placeholder 5"/>
          <p:cNvSpPr>
            <a:spLocks noGrp="1"/>
          </p:cNvSpPr>
          <p:nvPr>
            <p:ph sz="quarter" idx="4"/>
          </p:nvPr>
        </p:nvSpPr>
        <p:spPr>
          <a:xfrm>
            <a:off x="6480811" y="3507105"/>
            <a:ext cx="5442347" cy="515842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57BA20E3-070A-4F4A-AEFA-E3637CB54D2B}" type="datetimeFigureOut">
              <a:rPr kumimoji="1" lang="ja-JP" altLang="en-US" smtClean="0"/>
              <a:t>2025/10/9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B5468EBC-C838-48AA-9899-362A86C0C213}" type="slidenum">
              <a:rPr kumimoji="1" lang="ja-JP" altLang="en-US" smtClean="0"/>
              <a:t>‹#›</a:t>
            </a:fld>
            <a:endParaRPr kumimoji="1" lang="ja-JP" altLang="en-US"/>
          </a:p>
        </p:txBody>
      </p:sp>
    </p:spTree>
    <p:extLst>
      <p:ext uri="{BB962C8B-B14F-4D97-AF65-F5344CB8AC3E}">
        <p14:creationId xmlns:p14="http://schemas.microsoft.com/office/powerpoint/2010/main" val="318301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57BA20E3-070A-4F4A-AEFA-E3637CB54D2B}" type="datetimeFigureOut">
              <a:rPr kumimoji="1" lang="ja-JP" altLang="en-US" smtClean="0"/>
              <a:t>2025/10/9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B5468EBC-C838-48AA-9899-362A86C0C213}" type="slidenum">
              <a:rPr kumimoji="1" lang="ja-JP" altLang="en-US" smtClean="0"/>
              <a:t>‹#›</a:t>
            </a:fld>
            <a:endParaRPr kumimoji="1" lang="ja-JP" altLang="en-US"/>
          </a:p>
        </p:txBody>
      </p:sp>
    </p:spTree>
    <p:extLst>
      <p:ext uri="{BB962C8B-B14F-4D97-AF65-F5344CB8AC3E}">
        <p14:creationId xmlns:p14="http://schemas.microsoft.com/office/powerpoint/2010/main" val="693483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BA20E3-070A-4F4A-AEFA-E3637CB54D2B}" type="datetimeFigureOut">
              <a:rPr kumimoji="1" lang="ja-JP" altLang="en-US" smtClean="0"/>
              <a:t>2025/10/9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5468EBC-C838-48AA-9899-362A86C0C213}" type="slidenum">
              <a:rPr kumimoji="1" lang="ja-JP" altLang="en-US" smtClean="0"/>
              <a:t>‹#›</a:t>
            </a:fld>
            <a:endParaRPr kumimoji="1" lang="ja-JP" altLang="en-US"/>
          </a:p>
        </p:txBody>
      </p:sp>
    </p:spTree>
    <p:extLst>
      <p:ext uri="{BB962C8B-B14F-4D97-AF65-F5344CB8AC3E}">
        <p14:creationId xmlns:p14="http://schemas.microsoft.com/office/powerpoint/2010/main" val="1266950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81778" y="640080"/>
            <a:ext cx="4128849" cy="2240280"/>
          </a:xfrm>
        </p:spPr>
        <p:txBody>
          <a:bodyPr anchor="b"/>
          <a:lstStyle>
            <a:lvl1pPr>
              <a:defRPr sz="4480"/>
            </a:lvl1pPr>
          </a:lstStyle>
          <a:p>
            <a:r>
              <a:rPr lang="ja-JP" altLang="en-US"/>
              <a:t>マスター タイトルの書式設定</a:t>
            </a:r>
            <a:endParaRPr lang="en-US" dirty="0"/>
          </a:p>
        </p:txBody>
      </p:sp>
      <p:sp>
        <p:nvSpPr>
          <p:cNvPr id="3" name="Content Placeholder 2"/>
          <p:cNvSpPr>
            <a:spLocks noGrp="1"/>
          </p:cNvSpPr>
          <p:nvPr>
            <p:ph idx="1"/>
          </p:nvPr>
        </p:nvSpPr>
        <p:spPr>
          <a:xfrm>
            <a:off x="5442347" y="1382397"/>
            <a:ext cx="6480810" cy="6823075"/>
          </a:xfrm>
        </p:spPr>
        <p:txBody>
          <a:bodyPr/>
          <a:lstStyle>
            <a:lvl1pPr>
              <a:defRPr sz="4480"/>
            </a:lvl1pPr>
            <a:lvl2pPr>
              <a:defRPr sz="3920"/>
            </a:lvl2pPr>
            <a:lvl3pPr>
              <a:defRPr sz="3360"/>
            </a:lvl3pPr>
            <a:lvl4pPr>
              <a:defRPr sz="2800"/>
            </a:lvl4pPr>
            <a:lvl5pPr>
              <a:defRPr sz="2800"/>
            </a:lvl5pPr>
            <a:lvl6pPr>
              <a:defRPr sz="2800"/>
            </a:lvl6pPr>
            <a:lvl7pPr>
              <a:defRPr sz="2800"/>
            </a:lvl7pPr>
            <a:lvl8pPr>
              <a:defRPr sz="2800"/>
            </a:lvl8pPr>
            <a:lvl9pPr>
              <a:defRPr sz="2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81778" y="2880360"/>
            <a:ext cx="4128849"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7BA20E3-070A-4F4A-AEFA-E3637CB54D2B}" type="datetimeFigureOut">
              <a:rPr kumimoji="1" lang="ja-JP" altLang="en-US" smtClean="0"/>
              <a:t>2025/10/9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5468EBC-C838-48AA-9899-362A86C0C213}" type="slidenum">
              <a:rPr kumimoji="1" lang="ja-JP" altLang="en-US" smtClean="0"/>
              <a:t>‹#›</a:t>
            </a:fld>
            <a:endParaRPr kumimoji="1" lang="ja-JP" altLang="en-US"/>
          </a:p>
        </p:txBody>
      </p:sp>
    </p:spTree>
    <p:extLst>
      <p:ext uri="{BB962C8B-B14F-4D97-AF65-F5344CB8AC3E}">
        <p14:creationId xmlns:p14="http://schemas.microsoft.com/office/powerpoint/2010/main" val="1182836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81778" y="640080"/>
            <a:ext cx="4128849" cy="2240280"/>
          </a:xfrm>
        </p:spPr>
        <p:txBody>
          <a:bodyPr anchor="b"/>
          <a:lstStyle>
            <a:lvl1pPr>
              <a:defRPr sz="448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442347" y="1382397"/>
            <a:ext cx="6480810" cy="6823075"/>
          </a:xfrm>
        </p:spPr>
        <p:txBody>
          <a:bodyPr anchor="t"/>
          <a:lstStyle>
            <a:lvl1pPr marL="0" indent="0">
              <a:buNone/>
              <a:defRPr sz="4480"/>
            </a:lvl1pPr>
            <a:lvl2pPr marL="640080" indent="0">
              <a:buNone/>
              <a:defRPr sz="3920"/>
            </a:lvl2pPr>
            <a:lvl3pPr marL="1280160" indent="0">
              <a:buNone/>
              <a:defRPr sz="3360"/>
            </a:lvl3pPr>
            <a:lvl4pPr marL="1920240" indent="0">
              <a:buNone/>
              <a:defRPr sz="2800"/>
            </a:lvl4pPr>
            <a:lvl5pPr marL="2560320" indent="0">
              <a:buNone/>
              <a:defRPr sz="2800"/>
            </a:lvl5pPr>
            <a:lvl6pPr marL="3200400" indent="0">
              <a:buNone/>
              <a:defRPr sz="2800"/>
            </a:lvl6pPr>
            <a:lvl7pPr marL="3840480" indent="0">
              <a:buNone/>
              <a:defRPr sz="2800"/>
            </a:lvl7pPr>
            <a:lvl8pPr marL="4480560" indent="0">
              <a:buNone/>
              <a:defRPr sz="2800"/>
            </a:lvl8pPr>
            <a:lvl9pPr marL="5120640" indent="0">
              <a:buNone/>
              <a:defRPr sz="28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81778" y="2880360"/>
            <a:ext cx="4128849"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7BA20E3-070A-4F4A-AEFA-E3637CB54D2B}" type="datetimeFigureOut">
              <a:rPr kumimoji="1" lang="ja-JP" altLang="en-US" smtClean="0"/>
              <a:t>2025/10/9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5468EBC-C838-48AA-9899-362A86C0C213}" type="slidenum">
              <a:rPr kumimoji="1" lang="ja-JP" altLang="en-US" smtClean="0"/>
              <a:t>‹#›</a:t>
            </a:fld>
            <a:endParaRPr kumimoji="1" lang="ja-JP" altLang="en-US"/>
          </a:p>
        </p:txBody>
      </p:sp>
    </p:spTree>
    <p:extLst>
      <p:ext uri="{BB962C8B-B14F-4D97-AF65-F5344CB8AC3E}">
        <p14:creationId xmlns:p14="http://schemas.microsoft.com/office/powerpoint/2010/main" val="3843959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0110" y="511177"/>
            <a:ext cx="11041380" cy="1855788"/>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80110" y="2555875"/>
            <a:ext cx="11041380" cy="6091873"/>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80110" y="8898892"/>
            <a:ext cx="2880360" cy="511175"/>
          </a:xfrm>
          <a:prstGeom prst="rect">
            <a:avLst/>
          </a:prstGeom>
        </p:spPr>
        <p:txBody>
          <a:bodyPr vert="horz" lIns="91440" tIns="45720" rIns="91440" bIns="45720" rtlCol="0" anchor="ctr"/>
          <a:lstStyle>
            <a:lvl1pPr algn="l">
              <a:defRPr sz="1680">
                <a:solidFill>
                  <a:schemeClr val="tx1">
                    <a:tint val="75000"/>
                  </a:schemeClr>
                </a:solidFill>
              </a:defRPr>
            </a:lvl1pPr>
          </a:lstStyle>
          <a:p>
            <a:fld id="{57BA20E3-070A-4F4A-AEFA-E3637CB54D2B}" type="datetimeFigureOut">
              <a:rPr kumimoji="1" lang="ja-JP" altLang="en-US" smtClean="0"/>
              <a:t>2025/10/9</a:t>
            </a:fld>
            <a:endParaRPr kumimoji="1" lang="ja-JP" altLang="en-US"/>
          </a:p>
        </p:txBody>
      </p:sp>
      <p:sp>
        <p:nvSpPr>
          <p:cNvPr id="5" name="Footer Placeholder 4"/>
          <p:cNvSpPr>
            <a:spLocks noGrp="1"/>
          </p:cNvSpPr>
          <p:nvPr>
            <p:ph type="ftr" sz="quarter" idx="3"/>
          </p:nvPr>
        </p:nvSpPr>
        <p:spPr>
          <a:xfrm>
            <a:off x="4240530" y="8898892"/>
            <a:ext cx="4320540" cy="511175"/>
          </a:xfrm>
          <a:prstGeom prst="rect">
            <a:avLst/>
          </a:prstGeom>
        </p:spPr>
        <p:txBody>
          <a:bodyPr vert="horz" lIns="91440" tIns="45720" rIns="91440" bIns="45720" rtlCol="0" anchor="ctr"/>
          <a:lstStyle>
            <a:lvl1pPr algn="ctr">
              <a:defRPr sz="168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9041130" y="8898892"/>
            <a:ext cx="2880360" cy="511175"/>
          </a:xfrm>
          <a:prstGeom prst="rect">
            <a:avLst/>
          </a:prstGeom>
        </p:spPr>
        <p:txBody>
          <a:bodyPr vert="horz" lIns="91440" tIns="45720" rIns="91440" bIns="45720" rtlCol="0" anchor="ctr"/>
          <a:lstStyle>
            <a:lvl1pPr algn="r">
              <a:defRPr sz="1680">
                <a:solidFill>
                  <a:schemeClr val="tx1">
                    <a:tint val="75000"/>
                  </a:schemeClr>
                </a:solidFill>
              </a:defRPr>
            </a:lvl1pPr>
          </a:lstStyle>
          <a:p>
            <a:fld id="{B5468EBC-C838-48AA-9899-362A86C0C213}" type="slidenum">
              <a:rPr kumimoji="1" lang="ja-JP" altLang="en-US" smtClean="0"/>
              <a:t>‹#›</a:t>
            </a:fld>
            <a:endParaRPr kumimoji="1" lang="ja-JP" altLang="en-US"/>
          </a:p>
        </p:txBody>
      </p:sp>
    </p:spTree>
    <p:extLst>
      <p:ext uri="{BB962C8B-B14F-4D97-AF65-F5344CB8AC3E}">
        <p14:creationId xmlns:p14="http://schemas.microsoft.com/office/powerpoint/2010/main" val="21768583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1280160" rtl="0" eaLnBrk="1" latinLnBrk="0" hangingPunct="1">
        <a:lnSpc>
          <a:spcPct val="90000"/>
        </a:lnSpc>
        <a:spcBef>
          <a:spcPct val="0"/>
        </a:spcBef>
        <a:buNone/>
        <a:defRPr kumimoji="1" sz="6160" kern="1200">
          <a:solidFill>
            <a:schemeClr val="tx1"/>
          </a:solidFill>
          <a:latin typeface="+mj-lt"/>
          <a:ea typeface="+mj-ea"/>
          <a:cs typeface="+mj-cs"/>
        </a:defRPr>
      </a:lvl1pPr>
    </p:titleStyle>
    <p:bodyStyle>
      <a:lvl1pPr marL="320040" indent="-320040" algn="l" defTabSz="1280160" rtl="0" eaLnBrk="1" latinLnBrk="0" hangingPunct="1">
        <a:lnSpc>
          <a:spcPct val="90000"/>
        </a:lnSpc>
        <a:spcBef>
          <a:spcPts val="1400"/>
        </a:spcBef>
        <a:buFont typeface="Arial" panose="020B0604020202020204" pitchFamily="34" charset="0"/>
        <a:buChar char="•"/>
        <a:defRPr kumimoji="1"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kumimoji="1"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kumimoji="1"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9pPr>
    </p:bodyStyle>
    <p:otherStyle>
      <a:defPPr>
        <a:defRPr lang="en-US"/>
      </a:defPPr>
      <a:lvl1pPr marL="0" algn="l" defTabSz="1280160" rtl="0" eaLnBrk="1" latinLnBrk="0" hangingPunct="1">
        <a:defRPr kumimoji="1" sz="2520" kern="1200">
          <a:solidFill>
            <a:schemeClr val="tx1"/>
          </a:solidFill>
          <a:latin typeface="+mn-lt"/>
          <a:ea typeface="+mn-ea"/>
          <a:cs typeface="+mn-cs"/>
        </a:defRPr>
      </a:lvl1pPr>
      <a:lvl2pPr marL="640080" algn="l" defTabSz="1280160" rtl="0" eaLnBrk="1" latinLnBrk="0" hangingPunct="1">
        <a:defRPr kumimoji="1" sz="2520" kern="1200">
          <a:solidFill>
            <a:schemeClr val="tx1"/>
          </a:solidFill>
          <a:latin typeface="+mn-lt"/>
          <a:ea typeface="+mn-ea"/>
          <a:cs typeface="+mn-cs"/>
        </a:defRPr>
      </a:lvl2pPr>
      <a:lvl3pPr marL="1280160" algn="l" defTabSz="1280160" rtl="0" eaLnBrk="1" latinLnBrk="0" hangingPunct="1">
        <a:defRPr kumimoji="1" sz="2520" kern="1200">
          <a:solidFill>
            <a:schemeClr val="tx1"/>
          </a:solidFill>
          <a:latin typeface="+mn-lt"/>
          <a:ea typeface="+mn-ea"/>
          <a:cs typeface="+mn-cs"/>
        </a:defRPr>
      </a:lvl3pPr>
      <a:lvl4pPr marL="1920240" algn="l" defTabSz="1280160" rtl="0" eaLnBrk="1" latinLnBrk="0" hangingPunct="1">
        <a:defRPr kumimoji="1" sz="2520" kern="1200">
          <a:solidFill>
            <a:schemeClr val="tx1"/>
          </a:solidFill>
          <a:latin typeface="+mn-lt"/>
          <a:ea typeface="+mn-ea"/>
          <a:cs typeface="+mn-cs"/>
        </a:defRPr>
      </a:lvl4pPr>
      <a:lvl5pPr marL="2560320" algn="l" defTabSz="1280160" rtl="0" eaLnBrk="1" latinLnBrk="0" hangingPunct="1">
        <a:defRPr kumimoji="1" sz="2520" kern="1200">
          <a:solidFill>
            <a:schemeClr val="tx1"/>
          </a:solidFill>
          <a:latin typeface="+mn-lt"/>
          <a:ea typeface="+mn-ea"/>
          <a:cs typeface="+mn-cs"/>
        </a:defRPr>
      </a:lvl5pPr>
      <a:lvl6pPr marL="3200400" algn="l" defTabSz="1280160" rtl="0" eaLnBrk="1" latinLnBrk="0" hangingPunct="1">
        <a:defRPr kumimoji="1" sz="2520" kern="1200">
          <a:solidFill>
            <a:schemeClr val="tx1"/>
          </a:solidFill>
          <a:latin typeface="+mn-lt"/>
          <a:ea typeface="+mn-ea"/>
          <a:cs typeface="+mn-cs"/>
        </a:defRPr>
      </a:lvl6pPr>
      <a:lvl7pPr marL="3840480" algn="l" defTabSz="1280160" rtl="0" eaLnBrk="1" latinLnBrk="0" hangingPunct="1">
        <a:defRPr kumimoji="1" sz="2520" kern="1200">
          <a:solidFill>
            <a:schemeClr val="tx1"/>
          </a:solidFill>
          <a:latin typeface="+mn-lt"/>
          <a:ea typeface="+mn-ea"/>
          <a:cs typeface="+mn-cs"/>
        </a:defRPr>
      </a:lvl7pPr>
      <a:lvl8pPr marL="4480560" algn="l" defTabSz="1280160" rtl="0" eaLnBrk="1" latinLnBrk="0" hangingPunct="1">
        <a:defRPr kumimoji="1" sz="2520" kern="1200">
          <a:solidFill>
            <a:schemeClr val="tx1"/>
          </a:solidFill>
          <a:latin typeface="+mn-lt"/>
          <a:ea typeface="+mn-ea"/>
          <a:cs typeface="+mn-cs"/>
        </a:defRPr>
      </a:lvl8pPr>
      <a:lvl9pPr marL="5120640" algn="l" defTabSz="1280160" rtl="0" eaLnBrk="1" latinLnBrk="0" hangingPunct="1">
        <a:defRPr kumimoji="1" sz="25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emf"/><Relationship Id="rId13" Type="http://schemas.openxmlformats.org/officeDocument/2006/relationships/image" Target="../media/image8.jpg"/><Relationship Id="rId18" Type="http://schemas.openxmlformats.org/officeDocument/2006/relationships/image" Target="../media/image12.emf"/><Relationship Id="rId3" Type="http://schemas.openxmlformats.org/officeDocument/2006/relationships/image" Target="../media/image2.jpeg"/><Relationship Id="rId7" Type="http://schemas.openxmlformats.org/officeDocument/2006/relationships/package" Target="../embeddings/Microsoft_Excel_Worksheet.xlsx"/><Relationship Id="rId12" Type="http://schemas.openxmlformats.org/officeDocument/2006/relationships/image" Target="../media/image7.png"/><Relationship Id="rId17" Type="http://schemas.openxmlformats.org/officeDocument/2006/relationships/image" Target="../media/image11.emf"/><Relationship Id="rId2" Type="http://schemas.openxmlformats.org/officeDocument/2006/relationships/image" Target="../media/image1.JPG"/><Relationship Id="rId16" Type="http://schemas.openxmlformats.org/officeDocument/2006/relationships/package" Target="../embeddings/Microsoft_Excel_Worksheet1.xlsx"/><Relationship Id="rId1" Type="http://schemas.openxmlformats.org/officeDocument/2006/relationships/slideLayout" Target="../slideLayouts/slideLayout1.xml"/><Relationship Id="rId6" Type="http://schemas.openxmlformats.org/officeDocument/2006/relationships/hyperlink" Target="http://gahag.net/011648-autumn-frame/" TargetMode="External"/><Relationship Id="rId11" Type="http://schemas.openxmlformats.org/officeDocument/2006/relationships/image" Target="../media/image6.jpg"/><Relationship Id="rId5" Type="http://schemas.microsoft.com/office/2007/relationships/hdphoto" Target="../media/hdphoto1.wdp"/><Relationship Id="rId15" Type="http://schemas.openxmlformats.org/officeDocument/2006/relationships/image" Target="../media/image10.jpg"/><Relationship Id="rId10" Type="http://schemas.microsoft.com/office/2007/relationships/hdphoto" Target="../media/hdphoto2.wdp"/><Relationship Id="rId19" Type="http://schemas.openxmlformats.org/officeDocument/2006/relationships/image" Target="../media/image13.jpg"/><Relationship Id="rId4" Type="http://schemas.openxmlformats.org/officeDocument/2006/relationships/image" Target="../media/image3.png"/><Relationship Id="rId9" Type="http://schemas.openxmlformats.org/officeDocument/2006/relationships/image" Target="../media/image5.png"/><Relationship Id="rId14" Type="http://schemas.openxmlformats.org/officeDocument/2006/relationships/image" Target="../media/image9.jpg"/></Relationships>
</file>

<file path=ppt/slides/_rels/slide2.xml.rels><?xml version="1.0" encoding="UTF-8" standalone="yes"?>
<Relationships xmlns="http://schemas.openxmlformats.org/package/2006/relationships"><Relationship Id="rId13" Type="http://schemas.openxmlformats.org/officeDocument/2006/relationships/image" Target="../media/image24.png"/><Relationship Id="rId18" Type="http://schemas.openxmlformats.org/officeDocument/2006/relationships/image" Target="../media/image28.jpg"/><Relationship Id="rId26" Type="http://schemas.openxmlformats.org/officeDocument/2006/relationships/hyperlink" Target="http://sorenarisewing.blog76.fc2.com/blog-entry-391.html" TargetMode="External"/><Relationship Id="rId39" Type="http://schemas.openxmlformats.org/officeDocument/2006/relationships/image" Target="../media/image48.jpeg"/><Relationship Id="rId21" Type="http://schemas.openxmlformats.org/officeDocument/2006/relationships/image" Target="../media/image31.jpg"/><Relationship Id="rId34" Type="http://schemas.openxmlformats.org/officeDocument/2006/relationships/image" Target="../media/image43.png"/><Relationship Id="rId42" Type="http://schemas.openxmlformats.org/officeDocument/2006/relationships/image" Target="../media/image51.jpg"/><Relationship Id="rId47" Type="http://schemas.openxmlformats.org/officeDocument/2006/relationships/image" Target="../media/image56.jpeg"/><Relationship Id="rId50" Type="http://schemas.openxmlformats.org/officeDocument/2006/relationships/image" Target="../media/image59.jpeg"/><Relationship Id="rId55" Type="http://schemas.openxmlformats.org/officeDocument/2006/relationships/image" Target="../media/image64.jpeg"/><Relationship Id="rId63" Type="http://schemas.openxmlformats.org/officeDocument/2006/relationships/image" Target="../media/image72.JPG"/><Relationship Id="rId7" Type="http://schemas.openxmlformats.org/officeDocument/2006/relationships/image" Target="../media/image19.jpeg"/><Relationship Id="rId2" Type="http://schemas.openxmlformats.org/officeDocument/2006/relationships/image" Target="../media/image14.JPG"/><Relationship Id="rId16" Type="http://schemas.openxmlformats.org/officeDocument/2006/relationships/image" Target="../media/image26.jpg"/><Relationship Id="rId29" Type="http://schemas.openxmlformats.org/officeDocument/2006/relationships/image" Target="../media/image38.jpg"/><Relationship Id="rId11" Type="http://schemas.openxmlformats.org/officeDocument/2006/relationships/hyperlink" Target="http://gahag.net/011648-autumn-frame/" TargetMode="External"/><Relationship Id="rId24" Type="http://schemas.openxmlformats.org/officeDocument/2006/relationships/image" Target="../media/image34.jpg"/><Relationship Id="rId32" Type="http://schemas.openxmlformats.org/officeDocument/2006/relationships/image" Target="../media/image41.jpg"/><Relationship Id="rId37" Type="http://schemas.openxmlformats.org/officeDocument/2006/relationships/image" Target="../media/image46.jpg"/><Relationship Id="rId40" Type="http://schemas.openxmlformats.org/officeDocument/2006/relationships/image" Target="../media/image49.jpeg"/><Relationship Id="rId45" Type="http://schemas.openxmlformats.org/officeDocument/2006/relationships/image" Target="../media/image54.JPG"/><Relationship Id="rId53" Type="http://schemas.openxmlformats.org/officeDocument/2006/relationships/image" Target="../media/image62.jpg"/><Relationship Id="rId58" Type="http://schemas.openxmlformats.org/officeDocument/2006/relationships/image" Target="../media/image67.jpeg"/><Relationship Id="rId5" Type="http://schemas.openxmlformats.org/officeDocument/2006/relationships/image" Target="../media/image17.jpeg"/><Relationship Id="rId61" Type="http://schemas.openxmlformats.org/officeDocument/2006/relationships/image" Target="../media/image70.JPG"/><Relationship Id="rId19" Type="http://schemas.openxmlformats.org/officeDocument/2006/relationships/image" Target="../media/image29.jpg"/><Relationship Id="rId14" Type="http://schemas.openxmlformats.org/officeDocument/2006/relationships/image" Target="../media/image25.png"/><Relationship Id="rId22" Type="http://schemas.openxmlformats.org/officeDocument/2006/relationships/image" Target="../media/image32.jpg"/><Relationship Id="rId27" Type="http://schemas.openxmlformats.org/officeDocument/2006/relationships/image" Target="../media/image36.jpg"/><Relationship Id="rId30" Type="http://schemas.openxmlformats.org/officeDocument/2006/relationships/image" Target="../media/image39.jpg"/><Relationship Id="rId35" Type="http://schemas.openxmlformats.org/officeDocument/2006/relationships/image" Target="../media/image44.jpeg"/><Relationship Id="rId43" Type="http://schemas.openxmlformats.org/officeDocument/2006/relationships/image" Target="../media/image52.jpeg"/><Relationship Id="rId48" Type="http://schemas.openxmlformats.org/officeDocument/2006/relationships/image" Target="../media/image57.jpeg"/><Relationship Id="rId56" Type="http://schemas.openxmlformats.org/officeDocument/2006/relationships/image" Target="../media/image65.jpg"/><Relationship Id="rId8" Type="http://schemas.openxmlformats.org/officeDocument/2006/relationships/image" Target="../media/image20.png"/><Relationship Id="rId51" Type="http://schemas.openxmlformats.org/officeDocument/2006/relationships/image" Target="../media/image60.jpeg"/><Relationship Id="rId3" Type="http://schemas.openxmlformats.org/officeDocument/2006/relationships/image" Target="../media/image15.png"/><Relationship Id="rId12" Type="http://schemas.openxmlformats.org/officeDocument/2006/relationships/image" Target="../media/image23.jpg"/><Relationship Id="rId17" Type="http://schemas.openxmlformats.org/officeDocument/2006/relationships/image" Target="../media/image27.jpg"/><Relationship Id="rId25" Type="http://schemas.openxmlformats.org/officeDocument/2006/relationships/image" Target="../media/image35.jpg"/><Relationship Id="rId33" Type="http://schemas.openxmlformats.org/officeDocument/2006/relationships/image" Target="../media/image42.JPG"/><Relationship Id="rId38" Type="http://schemas.openxmlformats.org/officeDocument/2006/relationships/image" Target="../media/image47.jpeg"/><Relationship Id="rId46" Type="http://schemas.openxmlformats.org/officeDocument/2006/relationships/image" Target="../media/image55.jpeg"/><Relationship Id="rId59" Type="http://schemas.openxmlformats.org/officeDocument/2006/relationships/image" Target="../media/image68.jpeg"/><Relationship Id="rId20" Type="http://schemas.openxmlformats.org/officeDocument/2006/relationships/image" Target="../media/image30.jpg"/><Relationship Id="rId41" Type="http://schemas.openxmlformats.org/officeDocument/2006/relationships/image" Target="../media/image50.jpg"/><Relationship Id="rId54" Type="http://schemas.openxmlformats.org/officeDocument/2006/relationships/image" Target="../media/image63.JPG"/><Relationship Id="rId6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image" Target="../media/image18.jpeg"/><Relationship Id="rId15" Type="http://schemas.openxmlformats.org/officeDocument/2006/relationships/hyperlink" Target="https://pixabay.com/illustrations/birthday-text-birthday-wishes-2615121/" TargetMode="External"/><Relationship Id="rId23" Type="http://schemas.openxmlformats.org/officeDocument/2006/relationships/image" Target="../media/image33.jpg"/><Relationship Id="rId28" Type="http://schemas.openxmlformats.org/officeDocument/2006/relationships/image" Target="../media/image37.jpg"/><Relationship Id="rId36" Type="http://schemas.openxmlformats.org/officeDocument/2006/relationships/image" Target="../media/image45.png"/><Relationship Id="rId49" Type="http://schemas.openxmlformats.org/officeDocument/2006/relationships/image" Target="../media/image58.jpeg"/><Relationship Id="rId57" Type="http://schemas.openxmlformats.org/officeDocument/2006/relationships/image" Target="../media/image66.JPG"/><Relationship Id="rId10" Type="http://schemas.openxmlformats.org/officeDocument/2006/relationships/image" Target="../media/image22.png"/><Relationship Id="rId31" Type="http://schemas.openxmlformats.org/officeDocument/2006/relationships/image" Target="../media/image40.jpg"/><Relationship Id="rId44" Type="http://schemas.openxmlformats.org/officeDocument/2006/relationships/image" Target="../media/image53.JPG"/><Relationship Id="rId52" Type="http://schemas.openxmlformats.org/officeDocument/2006/relationships/image" Target="../media/image61.png"/><Relationship Id="rId60" Type="http://schemas.openxmlformats.org/officeDocument/2006/relationships/image" Target="../media/image69.JPG"/><Relationship Id="rId4" Type="http://schemas.openxmlformats.org/officeDocument/2006/relationships/image" Target="../media/image16.jpeg"/><Relationship Id="rId9"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図 25">
            <a:extLst>
              <a:ext uri="{FF2B5EF4-FFF2-40B4-BE49-F238E27FC236}">
                <a16:creationId xmlns:a16="http://schemas.microsoft.com/office/drawing/2014/main" id="{63E9AEEE-9EF1-46E5-E9D5-6243045DF573}"/>
              </a:ext>
            </a:extLst>
          </p:cNvPr>
          <p:cNvPicPr>
            <a:picLocks noChangeAspect="1"/>
          </p:cNvPicPr>
          <p:nvPr/>
        </p:nvPicPr>
        <p:blipFill>
          <a:blip r:embed="rId2">
            <a:extLst>
              <a:ext uri="{28A0092B-C50C-407E-A947-70E740481C1C}">
                <a14:useLocalDpi xmlns:a14="http://schemas.microsoft.com/office/drawing/2010/main" val="0"/>
              </a:ext>
            </a:extLst>
          </a:blip>
          <a:srcRect l="5721" t="2781" r="1985" b="24003"/>
          <a:stretch>
            <a:fillRect/>
          </a:stretch>
        </p:blipFill>
        <p:spPr>
          <a:xfrm>
            <a:off x="6824362" y="1282087"/>
            <a:ext cx="5958852" cy="3261798"/>
          </a:xfrm>
          <a:prstGeom prst="rect">
            <a:avLst/>
          </a:prstGeom>
        </p:spPr>
      </p:pic>
      <p:pic>
        <p:nvPicPr>
          <p:cNvPr id="1028" name="Picture 4" descr="秋のイラストNo.338『横線：紅葉・イチョウ』／無料のフリー素材集【花鳥風月】">
            <a:extLst>
              <a:ext uri="{FF2B5EF4-FFF2-40B4-BE49-F238E27FC236}">
                <a16:creationId xmlns:a16="http://schemas.microsoft.com/office/drawing/2014/main" id="{A2BF4211-90FB-6201-9C66-A6AEA63319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6624508" y="5648"/>
            <a:ext cx="6151804" cy="357024"/>
          </a:xfrm>
          <a:prstGeom prst="rect">
            <a:avLst/>
          </a:prstGeom>
          <a:noFill/>
          <a:extLst>
            <a:ext uri="{909E8E84-426E-40DD-AFC4-6F175D3DCCD1}">
              <a14:hiddenFill xmlns:a14="http://schemas.microsoft.com/office/drawing/2010/main">
                <a:solidFill>
                  <a:srgbClr val="FFFFFF"/>
                </a:solidFill>
              </a14:hiddenFill>
            </a:ext>
          </a:extLst>
        </p:spPr>
      </p:pic>
      <p:pic>
        <p:nvPicPr>
          <p:cNvPr id="19" name="図 18">
            <a:extLst>
              <a:ext uri="{FF2B5EF4-FFF2-40B4-BE49-F238E27FC236}">
                <a16:creationId xmlns:a16="http://schemas.microsoft.com/office/drawing/2014/main" id="{6403A1C1-C527-C8D3-A259-7536E92A8004}"/>
              </a:ext>
            </a:extLst>
          </p:cNvPr>
          <p:cNvPicPr>
            <a:picLocks noChangeAspect="1"/>
          </p:cNvPicPr>
          <p:nvPr/>
        </p:nvPicPr>
        <p:blipFill rotWithShape="1">
          <a:blip r:embed="rId4">
            <a:clrChange>
              <a:clrFrom>
                <a:srgbClr val="000000">
                  <a:alpha val="0"/>
                </a:srgbClr>
              </a:clrFrom>
              <a:clrTo>
                <a:srgbClr val="000000">
                  <a:alpha val="0"/>
                </a:srgbClr>
              </a:clrTo>
            </a:clrChang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rcRect l="11853" t="83586" r="10386" b="-27"/>
          <a:stretch/>
        </p:blipFill>
        <p:spPr>
          <a:xfrm rot="10800000">
            <a:off x="6600966" y="-557247"/>
            <a:ext cx="3164211" cy="501772"/>
          </a:xfrm>
          <a:prstGeom prst="rect">
            <a:avLst/>
          </a:prstGeom>
        </p:spPr>
      </p:pic>
      <p:pic>
        <p:nvPicPr>
          <p:cNvPr id="20" name="図 19">
            <a:extLst>
              <a:ext uri="{FF2B5EF4-FFF2-40B4-BE49-F238E27FC236}">
                <a16:creationId xmlns:a16="http://schemas.microsoft.com/office/drawing/2014/main" id="{E3F779B9-F0B6-2F43-D4EE-07798E941674}"/>
              </a:ext>
            </a:extLst>
          </p:cNvPr>
          <p:cNvPicPr>
            <a:picLocks noChangeAspect="1"/>
          </p:cNvPicPr>
          <p:nvPr/>
        </p:nvPicPr>
        <p:blipFill rotWithShape="1">
          <a:blip r:embed="rId4">
            <a:clrChange>
              <a:clrFrom>
                <a:srgbClr val="000000">
                  <a:alpha val="0"/>
                </a:srgbClr>
              </a:clrFrom>
              <a:clrTo>
                <a:srgbClr val="000000">
                  <a:alpha val="0"/>
                </a:srgbClr>
              </a:clrTo>
            </a:clrChang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rcRect l="12341" t="83560" r="10699" b="-1"/>
          <a:stretch/>
        </p:blipFill>
        <p:spPr>
          <a:xfrm rot="10800000">
            <a:off x="9643364" y="-580535"/>
            <a:ext cx="3158236" cy="506029"/>
          </a:xfrm>
          <a:prstGeom prst="rect">
            <a:avLst/>
          </a:prstGeom>
        </p:spPr>
      </p:pic>
      <p:graphicFrame>
        <p:nvGraphicFramePr>
          <p:cNvPr id="17" name="オブジェクト 16">
            <a:extLst>
              <a:ext uri="{FF2B5EF4-FFF2-40B4-BE49-F238E27FC236}">
                <a16:creationId xmlns:a16="http://schemas.microsoft.com/office/drawing/2014/main" id="{68D5BEB5-D152-CF06-6DEC-A247AC432C2E}"/>
              </a:ext>
            </a:extLst>
          </p:cNvPr>
          <p:cNvGraphicFramePr>
            <a:graphicFrameLocks noChangeAspect="1"/>
          </p:cNvGraphicFramePr>
          <p:nvPr>
            <p:extLst>
              <p:ext uri="{D42A27DB-BD31-4B8C-83A1-F6EECF244321}">
                <p14:modId xmlns:p14="http://schemas.microsoft.com/office/powerpoint/2010/main" val="2800643470"/>
              </p:ext>
            </p:extLst>
          </p:nvPr>
        </p:nvGraphicFramePr>
        <p:xfrm>
          <a:off x="6843713" y="5224630"/>
          <a:ext cx="5818187" cy="3140075"/>
        </p:xfrm>
        <a:graphic>
          <a:graphicData uri="http://schemas.openxmlformats.org/presentationml/2006/ole">
            <mc:AlternateContent xmlns:mc="http://schemas.openxmlformats.org/markup-compatibility/2006">
              <mc:Choice xmlns:v="urn:schemas-microsoft-com:vml" Requires="v">
                <p:oleObj name="Worksheet" r:id="rId7" imgW="6667458" imgH="3305106" progId="Excel.Sheet.12">
                  <p:embed/>
                </p:oleObj>
              </mc:Choice>
              <mc:Fallback>
                <p:oleObj name="Worksheet" r:id="rId7" imgW="6667458" imgH="3305106" progId="Excel.Sheet.12">
                  <p:embed/>
                  <p:pic>
                    <p:nvPicPr>
                      <p:cNvPr id="0" name=""/>
                      <p:cNvPicPr/>
                      <p:nvPr/>
                    </p:nvPicPr>
                    <p:blipFill>
                      <a:blip r:embed="rId8"/>
                      <a:stretch>
                        <a:fillRect/>
                      </a:stretch>
                    </p:blipFill>
                    <p:spPr>
                      <a:xfrm>
                        <a:off x="6843713" y="5224630"/>
                        <a:ext cx="5818187" cy="3140075"/>
                      </a:xfrm>
                      <a:prstGeom prst="rect">
                        <a:avLst/>
                      </a:prstGeom>
                    </p:spPr>
                  </p:pic>
                </p:oleObj>
              </mc:Fallback>
            </mc:AlternateContent>
          </a:graphicData>
        </a:graphic>
      </p:graphicFrame>
      <p:pic>
        <p:nvPicPr>
          <p:cNvPr id="4" name="図 3">
            <a:extLst>
              <a:ext uri="{FF2B5EF4-FFF2-40B4-BE49-F238E27FC236}">
                <a16:creationId xmlns:a16="http://schemas.microsoft.com/office/drawing/2014/main" id="{3D55D9BB-21C2-935C-C524-98803529D4A6}"/>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rcRect l="6057" t="8293" b="24090"/>
          <a:stretch/>
        </p:blipFill>
        <p:spPr>
          <a:xfrm>
            <a:off x="6839867" y="-211471"/>
            <a:ext cx="5325666" cy="1442555"/>
          </a:xfrm>
          <a:prstGeom prst="rect">
            <a:avLst/>
          </a:prstGeom>
        </p:spPr>
      </p:pic>
      <p:grpSp>
        <p:nvGrpSpPr>
          <p:cNvPr id="30" name="グループ化 29">
            <a:extLst>
              <a:ext uri="{FF2B5EF4-FFF2-40B4-BE49-F238E27FC236}">
                <a16:creationId xmlns:a16="http://schemas.microsoft.com/office/drawing/2014/main" id="{7454F346-F3F0-105B-D266-770F5AA2A4D5}"/>
              </a:ext>
            </a:extLst>
          </p:cNvPr>
          <p:cNvGrpSpPr/>
          <p:nvPr/>
        </p:nvGrpSpPr>
        <p:grpSpPr>
          <a:xfrm>
            <a:off x="6855622" y="8403038"/>
            <a:ext cx="5886449" cy="1107777"/>
            <a:chOff x="7773989" y="9256393"/>
            <a:chExt cx="7243800" cy="1218545"/>
          </a:xfrm>
        </p:grpSpPr>
        <p:sp>
          <p:nvSpPr>
            <p:cNvPr id="31" name="テキスト ボックス 30">
              <a:extLst>
                <a:ext uri="{FF2B5EF4-FFF2-40B4-BE49-F238E27FC236}">
                  <a16:creationId xmlns:a16="http://schemas.microsoft.com/office/drawing/2014/main" id="{81E7375E-C9E5-6C06-4246-B1A9F66B66F9}"/>
                </a:ext>
              </a:extLst>
            </p:cNvPr>
            <p:cNvSpPr txBox="1"/>
            <p:nvPr/>
          </p:nvSpPr>
          <p:spPr>
            <a:xfrm>
              <a:off x="11913437" y="9678069"/>
              <a:ext cx="2799385" cy="507827"/>
            </a:xfrm>
            <a:prstGeom prst="rect">
              <a:avLst/>
            </a:prstGeom>
            <a:noFill/>
            <a:ln>
              <a:noFill/>
            </a:ln>
          </p:spPr>
          <p:txBody>
            <a:bodyPr wrap="square" rtlCol="0">
              <a:spAutoFit/>
            </a:bodyPr>
            <a:lstStyle/>
            <a:p>
              <a:r>
                <a:rPr lang="ja-JP" altLang="en-US" sz="1200" dirty="0">
                  <a:latin typeface="HG丸ｺﾞｼｯｸM-PRO" panose="020F0600000000000000" pitchFamily="50" charset="-128"/>
                  <a:ea typeface="HG丸ｺﾞｼｯｸM-PRO" panose="020F0600000000000000" pitchFamily="50" charset="-128"/>
                </a:rPr>
                <a:t>１回目  １０月 １５日（水）</a:t>
              </a:r>
              <a:endParaRPr lang="en-US" altLang="ja-JP" sz="1200" dirty="0">
                <a:latin typeface="HG丸ｺﾞｼｯｸM-PRO" panose="020F0600000000000000" pitchFamily="50" charset="-128"/>
                <a:ea typeface="HG丸ｺﾞｼｯｸM-PRO" panose="020F0600000000000000" pitchFamily="50" charset="-128"/>
              </a:endParaRPr>
            </a:p>
            <a:p>
              <a:r>
                <a:rPr lang="ja-JP" altLang="en-US" sz="1200" dirty="0">
                  <a:latin typeface="HG丸ｺﾞｼｯｸM-PRO" panose="020F0600000000000000" pitchFamily="50" charset="-128"/>
                  <a:ea typeface="HG丸ｺﾞｼｯｸM-PRO" panose="020F0600000000000000" pitchFamily="50" charset="-128"/>
                </a:rPr>
                <a:t>２回目  １０月 ２７日（月）</a:t>
              </a:r>
              <a:endParaRPr lang="en-US" altLang="ja-JP" sz="1200" dirty="0">
                <a:latin typeface="HG丸ｺﾞｼｯｸM-PRO" panose="020F0600000000000000" pitchFamily="50" charset="-128"/>
                <a:ea typeface="HG丸ｺﾞｼｯｸM-PRO" panose="020F0600000000000000" pitchFamily="50" charset="-128"/>
              </a:endParaRPr>
            </a:p>
          </p:txBody>
        </p:sp>
        <p:sp>
          <p:nvSpPr>
            <p:cNvPr id="32" name="正方形/長方形 31">
              <a:extLst>
                <a:ext uri="{FF2B5EF4-FFF2-40B4-BE49-F238E27FC236}">
                  <a16:creationId xmlns:a16="http://schemas.microsoft.com/office/drawing/2014/main" id="{6E499775-9519-9B99-A714-0F7970193AED}"/>
                </a:ext>
              </a:extLst>
            </p:cNvPr>
            <p:cNvSpPr/>
            <p:nvPr/>
          </p:nvSpPr>
          <p:spPr>
            <a:xfrm>
              <a:off x="7773989" y="9256393"/>
              <a:ext cx="3619932" cy="1218545"/>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92"/>
            </a:p>
          </p:txBody>
        </p:sp>
        <p:sp>
          <p:nvSpPr>
            <p:cNvPr id="33" name="正方形/長方形 32">
              <a:extLst>
                <a:ext uri="{FF2B5EF4-FFF2-40B4-BE49-F238E27FC236}">
                  <a16:creationId xmlns:a16="http://schemas.microsoft.com/office/drawing/2014/main" id="{CCDD68BC-1A86-4ACA-7A24-7B8678A31360}"/>
                </a:ext>
              </a:extLst>
            </p:cNvPr>
            <p:cNvSpPr/>
            <p:nvPr/>
          </p:nvSpPr>
          <p:spPr>
            <a:xfrm>
              <a:off x="11463605" y="9256393"/>
              <a:ext cx="3554184" cy="1218545"/>
            </a:xfrm>
            <a:prstGeom prst="rect">
              <a:avLst/>
            </a:prstGeom>
            <a:noFill/>
            <a:ln w="19050">
              <a:solidFill>
                <a:srgbClr val="FB4B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92"/>
            </a:p>
          </p:txBody>
        </p:sp>
        <p:sp>
          <p:nvSpPr>
            <p:cNvPr id="34" name="楕円 33">
              <a:extLst>
                <a:ext uri="{FF2B5EF4-FFF2-40B4-BE49-F238E27FC236}">
                  <a16:creationId xmlns:a16="http://schemas.microsoft.com/office/drawing/2014/main" id="{852BAB76-C3AA-E4EB-9F77-C48D07092EB6}"/>
                </a:ext>
              </a:extLst>
            </p:cNvPr>
            <p:cNvSpPr/>
            <p:nvPr/>
          </p:nvSpPr>
          <p:spPr>
            <a:xfrm>
              <a:off x="12113929" y="9305502"/>
              <a:ext cx="2142880" cy="292389"/>
            </a:xfrm>
            <a:prstGeom prst="ellipse">
              <a:avLst/>
            </a:prstGeom>
            <a:solidFill>
              <a:srgbClr val="FB4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92"/>
            </a:p>
          </p:txBody>
        </p:sp>
        <p:sp>
          <p:nvSpPr>
            <p:cNvPr id="35" name="楕円 34">
              <a:extLst>
                <a:ext uri="{FF2B5EF4-FFF2-40B4-BE49-F238E27FC236}">
                  <a16:creationId xmlns:a16="http://schemas.microsoft.com/office/drawing/2014/main" id="{D9774F31-546C-A0F3-2AC9-9EFD3BCA5EF6}"/>
                </a:ext>
              </a:extLst>
            </p:cNvPr>
            <p:cNvSpPr/>
            <p:nvPr/>
          </p:nvSpPr>
          <p:spPr>
            <a:xfrm>
              <a:off x="8363836" y="9294798"/>
              <a:ext cx="2122206" cy="289547"/>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92" dirty="0"/>
            </a:p>
          </p:txBody>
        </p:sp>
        <p:sp>
          <p:nvSpPr>
            <p:cNvPr id="36" name="テキスト ボックス 35">
              <a:extLst>
                <a:ext uri="{FF2B5EF4-FFF2-40B4-BE49-F238E27FC236}">
                  <a16:creationId xmlns:a16="http://schemas.microsoft.com/office/drawing/2014/main" id="{38A4F208-1EC0-3394-6BE5-24FCF738F2F6}"/>
                </a:ext>
              </a:extLst>
            </p:cNvPr>
            <p:cNvSpPr txBox="1"/>
            <p:nvPr/>
          </p:nvSpPr>
          <p:spPr>
            <a:xfrm>
              <a:off x="12346514" y="9294798"/>
              <a:ext cx="1734132" cy="304696"/>
            </a:xfrm>
            <a:prstGeom prst="rect">
              <a:avLst/>
            </a:prstGeom>
            <a:noFill/>
            <a:ln>
              <a:noFill/>
            </a:ln>
          </p:spPr>
          <p:txBody>
            <a:bodyPr wrap="square" rtlCol="0">
              <a:spAutoFit/>
            </a:bodyPr>
            <a:lstStyle/>
            <a:p>
              <a:r>
                <a:rPr lang="ja-JP" altLang="en-US" sz="1200" dirty="0">
                  <a:solidFill>
                    <a:srgbClr val="FFFFFF"/>
                  </a:solidFill>
                  <a:latin typeface="HGPｺﾞｼｯｸE" panose="020B0900000000000000" pitchFamily="50" charset="-128"/>
                  <a:ea typeface="HGPｺﾞｼｯｸE" panose="020B0900000000000000" pitchFamily="50" charset="-128"/>
                </a:rPr>
                <a:t>保育料引き落し日</a:t>
              </a:r>
            </a:p>
          </p:txBody>
        </p:sp>
        <p:sp>
          <p:nvSpPr>
            <p:cNvPr id="37" name="テキスト ボックス 36">
              <a:extLst>
                <a:ext uri="{FF2B5EF4-FFF2-40B4-BE49-F238E27FC236}">
                  <a16:creationId xmlns:a16="http://schemas.microsoft.com/office/drawing/2014/main" id="{A7A65E81-7BC3-6F0E-669E-42F26DE8C368}"/>
                </a:ext>
              </a:extLst>
            </p:cNvPr>
            <p:cNvSpPr txBox="1"/>
            <p:nvPr/>
          </p:nvSpPr>
          <p:spPr>
            <a:xfrm>
              <a:off x="8641810" y="9279649"/>
              <a:ext cx="1644472" cy="304696"/>
            </a:xfrm>
            <a:prstGeom prst="rect">
              <a:avLst/>
            </a:prstGeom>
            <a:noFill/>
            <a:ln>
              <a:noFill/>
            </a:ln>
          </p:spPr>
          <p:txBody>
            <a:bodyPr wrap="square" rtlCol="0">
              <a:spAutoFit/>
            </a:bodyPr>
            <a:lstStyle/>
            <a:p>
              <a:r>
                <a:rPr lang="ja-JP" altLang="en-US" sz="1200" dirty="0">
                  <a:solidFill>
                    <a:srgbClr val="FFFFFF"/>
                  </a:solidFill>
                  <a:latin typeface="HGPｺﾞｼｯｸE" panose="020B0900000000000000" pitchFamily="50" charset="-128"/>
                  <a:ea typeface="HGPｺﾞｼｯｸE" panose="020B0900000000000000" pitchFamily="50" charset="-128"/>
                </a:rPr>
                <a:t>今後の行事予定</a:t>
              </a:r>
            </a:p>
          </p:txBody>
        </p:sp>
        <p:sp>
          <p:nvSpPr>
            <p:cNvPr id="38" name="テキスト ボックス 37">
              <a:extLst>
                <a:ext uri="{FF2B5EF4-FFF2-40B4-BE49-F238E27FC236}">
                  <a16:creationId xmlns:a16="http://schemas.microsoft.com/office/drawing/2014/main" id="{6349E57E-8DB9-60B4-335A-A52280661381}"/>
                </a:ext>
              </a:extLst>
            </p:cNvPr>
            <p:cNvSpPr txBox="1"/>
            <p:nvPr/>
          </p:nvSpPr>
          <p:spPr>
            <a:xfrm>
              <a:off x="11527602" y="10178440"/>
              <a:ext cx="3393777" cy="253913"/>
            </a:xfrm>
            <a:prstGeom prst="rect">
              <a:avLst/>
            </a:prstGeom>
            <a:noFill/>
            <a:ln>
              <a:noFill/>
            </a:ln>
          </p:spPr>
          <p:txBody>
            <a:bodyPr wrap="square" rtlCol="0">
              <a:spAutoFit/>
            </a:bodyPr>
            <a:lstStyle/>
            <a:p>
              <a:r>
                <a:rPr lang="en-US" altLang="ja-JP" sz="900" dirty="0">
                  <a:solidFill>
                    <a:srgbClr val="FF3300"/>
                  </a:solidFill>
                  <a:latin typeface="+mj-ea"/>
                  <a:ea typeface="+mj-ea"/>
                </a:rPr>
                <a:t>※</a:t>
              </a:r>
              <a:r>
                <a:rPr lang="ja-JP" altLang="en-US" sz="900" dirty="0">
                  <a:latin typeface="HGPｺﾞｼｯｸM" panose="020B0600000000000000" pitchFamily="50" charset="-128"/>
                  <a:ea typeface="HGPｺﾞｼｯｸM" panose="020B0600000000000000" pitchFamily="50" charset="-128"/>
                </a:rPr>
                <a:t>引き落とし日の前日までにはご準備をお願いします。</a:t>
              </a:r>
            </a:p>
          </p:txBody>
        </p:sp>
      </p:grpSp>
      <p:sp>
        <p:nvSpPr>
          <p:cNvPr id="28" name="テキスト ボックス 27">
            <a:extLst>
              <a:ext uri="{FF2B5EF4-FFF2-40B4-BE49-F238E27FC236}">
                <a16:creationId xmlns:a16="http://schemas.microsoft.com/office/drawing/2014/main" id="{C32CFB65-08A4-8D22-2B92-AFE2B9637536}"/>
              </a:ext>
            </a:extLst>
          </p:cNvPr>
          <p:cNvSpPr txBox="1"/>
          <p:nvPr/>
        </p:nvSpPr>
        <p:spPr>
          <a:xfrm>
            <a:off x="6593727" y="374845"/>
            <a:ext cx="1277161" cy="688202"/>
          </a:xfrm>
          <a:prstGeom prst="rect">
            <a:avLst/>
          </a:prstGeom>
          <a:noFill/>
        </p:spPr>
        <p:txBody>
          <a:bodyPr wrap="square" rtlCol="0">
            <a:spAutoFit/>
          </a:bodyPr>
          <a:lstStyle/>
          <a:p>
            <a:pPr>
              <a:lnSpc>
                <a:spcPct val="150000"/>
              </a:lnSpc>
            </a:pPr>
            <a:r>
              <a:rPr kumimoji="1" lang="ja-JP" altLang="en-US" sz="1400" b="1">
                <a:solidFill>
                  <a:srgbClr val="00B050"/>
                </a:solidFill>
                <a:latin typeface="HGP創英角ﾎﾟｯﾌﾟ体" panose="040B0A00000000000000" pitchFamily="50" charset="-128"/>
                <a:ea typeface="HGP創英角ﾎﾟｯﾌﾟ体" panose="040B0A00000000000000" pitchFamily="50" charset="-128"/>
              </a:rPr>
              <a:t>令和７年</a:t>
            </a:r>
            <a:endParaRPr kumimoji="1" lang="en-US" altLang="ja-JP" sz="1400" b="1" dirty="0">
              <a:solidFill>
                <a:srgbClr val="00B050"/>
              </a:solidFill>
              <a:latin typeface="HGP創英角ﾎﾟｯﾌﾟ体" panose="040B0A00000000000000" pitchFamily="50" charset="-128"/>
              <a:ea typeface="HGP創英角ﾎﾟｯﾌﾟ体" panose="040B0A00000000000000" pitchFamily="50" charset="-128"/>
            </a:endParaRPr>
          </a:p>
          <a:p>
            <a:pPr>
              <a:lnSpc>
                <a:spcPct val="150000"/>
              </a:lnSpc>
            </a:pPr>
            <a:r>
              <a:rPr kumimoji="1" lang="ja-JP" altLang="en-US" sz="1400" b="1" dirty="0">
                <a:solidFill>
                  <a:srgbClr val="00B050"/>
                </a:solidFill>
                <a:latin typeface="HGP創英角ﾎﾟｯﾌﾟ体" panose="040B0A00000000000000" pitchFamily="50" charset="-128"/>
                <a:ea typeface="HGP創英角ﾎﾟｯﾌﾟ体" panose="040B0A00000000000000" pitchFamily="50" charset="-128"/>
              </a:rPr>
              <a:t>　１０月号</a:t>
            </a:r>
          </a:p>
        </p:txBody>
      </p:sp>
      <p:sp>
        <p:nvSpPr>
          <p:cNvPr id="46" name="テキスト ボックス 45">
            <a:extLst>
              <a:ext uri="{FF2B5EF4-FFF2-40B4-BE49-F238E27FC236}">
                <a16:creationId xmlns:a16="http://schemas.microsoft.com/office/drawing/2014/main" id="{767F281B-E976-74DB-8310-5DA34AFDAA08}"/>
              </a:ext>
            </a:extLst>
          </p:cNvPr>
          <p:cNvSpPr txBox="1"/>
          <p:nvPr/>
        </p:nvSpPr>
        <p:spPr>
          <a:xfrm>
            <a:off x="11792838" y="432819"/>
            <a:ext cx="1342917" cy="646331"/>
          </a:xfrm>
          <a:prstGeom prst="rect">
            <a:avLst/>
          </a:prstGeom>
          <a:noFill/>
        </p:spPr>
        <p:txBody>
          <a:bodyPr wrap="square" rtlCol="0">
            <a:spAutoFit/>
          </a:bodyPr>
          <a:lstStyle/>
          <a:p>
            <a:r>
              <a:rPr kumimoji="1" lang="ja-JP" altLang="en-US" dirty="0">
                <a:solidFill>
                  <a:srgbClr val="FB4BA3"/>
                </a:solidFill>
                <a:latin typeface="HGP創英角ﾎﾟｯﾌﾟ体" panose="040B0A00000000000000" pitchFamily="50" charset="-128"/>
                <a:ea typeface="HGP創英角ﾎﾟｯﾌﾟ体" panose="040B0A00000000000000" pitchFamily="50" charset="-128"/>
              </a:rPr>
              <a:t>保育園</a:t>
            </a:r>
            <a:endParaRPr kumimoji="1" lang="en-US" altLang="ja-JP" dirty="0">
              <a:solidFill>
                <a:srgbClr val="FB4BA3"/>
              </a:solidFill>
              <a:latin typeface="HGP創英角ﾎﾟｯﾌﾟ体" panose="040B0A00000000000000" pitchFamily="50" charset="-128"/>
              <a:ea typeface="HGP創英角ﾎﾟｯﾌﾟ体" panose="040B0A00000000000000" pitchFamily="50" charset="-128"/>
            </a:endParaRPr>
          </a:p>
          <a:p>
            <a:r>
              <a:rPr kumimoji="1" lang="ja-JP" altLang="en-US" dirty="0">
                <a:solidFill>
                  <a:srgbClr val="FB4BA3"/>
                </a:solidFill>
                <a:latin typeface="HGP創英角ﾎﾟｯﾌﾟ体" panose="040B0A00000000000000" pitchFamily="50" charset="-128"/>
                <a:ea typeface="HGP創英角ﾎﾟｯﾌﾟ体" panose="040B0A00000000000000" pitchFamily="50" charset="-128"/>
              </a:rPr>
              <a:t>　だより</a:t>
            </a:r>
          </a:p>
        </p:txBody>
      </p:sp>
      <p:sp>
        <p:nvSpPr>
          <p:cNvPr id="14" name="テキスト ボックス 13">
            <a:extLst>
              <a:ext uri="{FF2B5EF4-FFF2-40B4-BE49-F238E27FC236}">
                <a16:creationId xmlns:a16="http://schemas.microsoft.com/office/drawing/2014/main" id="{1BBDB1B3-2D23-6D91-47D0-9A68FC4A9230}"/>
              </a:ext>
            </a:extLst>
          </p:cNvPr>
          <p:cNvSpPr txBox="1"/>
          <p:nvPr/>
        </p:nvSpPr>
        <p:spPr>
          <a:xfrm>
            <a:off x="6912140" y="8757116"/>
            <a:ext cx="3057196" cy="707886"/>
          </a:xfrm>
          <a:prstGeom prst="rect">
            <a:avLst/>
          </a:prstGeom>
          <a:noFill/>
        </p:spPr>
        <p:txBody>
          <a:bodyPr wrap="square" rtlCol="0">
            <a:spAutoFit/>
          </a:bodyPr>
          <a:lstStyle/>
          <a:p>
            <a:r>
              <a:rPr kumimoji="1" lang="en-US" altLang="ja-JP" sz="1000" dirty="0">
                <a:latin typeface="HG丸ｺﾞｼｯｸM-PRO" panose="020F0600000000000000" pitchFamily="50" charset="-128"/>
                <a:ea typeface="HG丸ｺﾞｼｯｸM-PRO" panose="020F0600000000000000" pitchFamily="50" charset="-128"/>
              </a:rPr>
              <a:t>11</a:t>
            </a:r>
            <a:r>
              <a:rPr kumimoji="1" lang="ja-JP" altLang="en-US" sz="1000" dirty="0">
                <a:latin typeface="HG丸ｺﾞｼｯｸM-PRO" panose="020F0600000000000000" pitchFamily="50" charset="-128"/>
                <a:ea typeface="HG丸ｺﾞｼｯｸM-PRO" panose="020F0600000000000000" pitchFamily="50" charset="-128"/>
              </a:rPr>
              <a:t>月　１日（土）　文化祭　　　さくら組</a:t>
            </a:r>
            <a:endParaRPr kumimoji="1" lang="en-US" altLang="ja-JP" sz="1000" dirty="0">
              <a:latin typeface="HG丸ｺﾞｼｯｸM-PRO" panose="020F0600000000000000" pitchFamily="50" charset="-128"/>
              <a:ea typeface="HG丸ｺﾞｼｯｸM-PRO" panose="020F0600000000000000" pitchFamily="50" charset="-128"/>
            </a:endParaRPr>
          </a:p>
          <a:p>
            <a:r>
              <a:rPr kumimoji="1" lang="en-US" altLang="ja-JP" sz="1000" dirty="0">
                <a:latin typeface="HG丸ｺﾞｼｯｸM-PRO" panose="020F0600000000000000" pitchFamily="50" charset="-128"/>
                <a:ea typeface="HG丸ｺﾞｼｯｸM-PRO" panose="020F0600000000000000" pitchFamily="50" charset="-128"/>
              </a:rPr>
              <a:t>11</a:t>
            </a:r>
            <a:r>
              <a:rPr kumimoji="1" lang="ja-JP" altLang="en-US" sz="1000" dirty="0">
                <a:latin typeface="HG丸ｺﾞｼｯｸM-PRO" panose="020F0600000000000000" pitchFamily="50" charset="-128"/>
                <a:ea typeface="HG丸ｺﾞｼｯｸM-PRO" panose="020F0600000000000000" pitchFamily="50" charset="-128"/>
              </a:rPr>
              <a:t>月１９日（水）   稚児の儀　   さくら組親子</a:t>
            </a:r>
            <a:endParaRPr kumimoji="1" lang="en-US" altLang="ja-JP" sz="1000" dirty="0">
              <a:latin typeface="HG丸ｺﾞｼｯｸM-PRO" panose="020F0600000000000000" pitchFamily="50" charset="-128"/>
              <a:ea typeface="HG丸ｺﾞｼｯｸM-PRO" panose="020F0600000000000000" pitchFamily="50" charset="-128"/>
            </a:endParaRPr>
          </a:p>
          <a:p>
            <a:r>
              <a:rPr kumimoji="1" lang="en-US" altLang="ja-JP" sz="1000" dirty="0">
                <a:latin typeface="HG丸ｺﾞｼｯｸM-PRO" panose="020F0600000000000000" pitchFamily="50" charset="-128"/>
                <a:ea typeface="HG丸ｺﾞｼｯｸM-PRO" panose="020F0600000000000000" pitchFamily="50" charset="-128"/>
              </a:rPr>
              <a:t>12</a:t>
            </a:r>
            <a:r>
              <a:rPr kumimoji="1" lang="ja-JP" altLang="en-US" sz="1000" dirty="0">
                <a:latin typeface="HG丸ｺﾞｼｯｸM-PRO" panose="020F0600000000000000" pitchFamily="50" charset="-128"/>
                <a:ea typeface="HG丸ｺﾞｼｯｸM-PRO" panose="020F0600000000000000" pitchFamily="50" charset="-128"/>
              </a:rPr>
              <a:t>月　５日（金）　保育発表会　０～２歳児</a:t>
            </a:r>
            <a:endParaRPr kumimoji="1" lang="en-US" altLang="ja-JP" sz="1000" dirty="0">
              <a:latin typeface="HG丸ｺﾞｼｯｸM-PRO" panose="020F0600000000000000" pitchFamily="50" charset="-128"/>
              <a:ea typeface="HG丸ｺﾞｼｯｸM-PRO" panose="020F0600000000000000" pitchFamily="50" charset="-128"/>
            </a:endParaRPr>
          </a:p>
          <a:p>
            <a:r>
              <a:rPr kumimoji="1" lang="en-US" altLang="ja-JP" sz="1000" dirty="0">
                <a:latin typeface="HG丸ｺﾞｼｯｸM-PRO" panose="020F0600000000000000" pitchFamily="50" charset="-128"/>
                <a:ea typeface="HG丸ｺﾞｼｯｸM-PRO" panose="020F0600000000000000" pitchFamily="50" charset="-128"/>
              </a:rPr>
              <a:t>12</a:t>
            </a:r>
            <a:r>
              <a:rPr kumimoji="1" lang="ja-JP" altLang="en-US" sz="1000" dirty="0">
                <a:latin typeface="HG丸ｺﾞｼｯｸM-PRO" panose="020F0600000000000000" pitchFamily="50" charset="-128"/>
                <a:ea typeface="HG丸ｺﾞｼｯｸM-PRO" panose="020F0600000000000000" pitchFamily="50" charset="-128"/>
              </a:rPr>
              <a:t>月 </a:t>
            </a:r>
            <a:r>
              <a:rPr kumimoji="1" lang="en-US" altLang="ja-JP" sz="1000" dirty="0">
                <a:latin typeface="HG丸ｺﾞｼｯｸM-PRO" panose="020F0600000000000000" pitchFamily="50" charset="-128"/>
                <a:ea typeface="HG丸ｺﾞｼｯｸM-PRO" panose="020F0600000000000000" pitchFamily="50" charset="-128"/>
              </a:rPr>
              <a:t>1</a:t>
            </a:r>
            <a:r>
              <a:rPr kumimoji="1" lang="ja-JP" altLang="en-US" sz="1000" dirty="0">
                <a:latin typeface="HG丸ｺﾞｼｯｸM-PRO" panose="020F0600000000000000" pitchFamily="50" charset="-128"/>
                <a:ea typeface="HG丸ｺﾞｼｯｸM-PRO" panose="020F0600000000000000" pitchFamily="50" charset="-128"/>
              </a:rPr>
              <a:t>３日（土）　保育発表会　３～５歳児　</a:t>
            </a:r>
          </a:p>
        </p:txBody>
      </p:sp>
      <p:sp>
        <p:nvSpPr>
          <p:cNvPr id="21" name="テキスト ボックス 20">
            <a:extLst>
              <a:ext uri="{FF2B5EF4-FFF2-40B4-BE49-F238E27FC236}">
                <a16:creationId xmlns:a16="http://schemas.microsoft.com/office/drawing/2014/main" id="{C09D91E7-346D-C744-B100-3543DEDDAA09}"/>
              </a:ext>
            </a:extLst>
          </p:cNvPr>
          <p:cNvSpPr txBox="1"/>
          <p:nvPr/>
        </p:nvSpPr>
        <p:spPr>
          <a:xfrm>
            <a:off x="11023992" y="7368794"/>
            <a:ext cx="918013" cy="276999"/>
          </a:xfrm>
          <a:prstGeom prst="rect">
            <a:avLst/>
          </a:prstGeom>
          <a:noFill/>
        </p:spPr>
        <p:txBody>
          <a:bodyPr wrap="square" rtlCol="0">
            <a:spAutoFit/>
          </a:bodyPr>
          <a:lstStyle/>
          <a:p>
            <a:r>
              <a:rPr kumimoji="1" lang="ja-JP" altLang="en-US" sz="1200" dirty="0">
                <a:solidFill>
                  <a:srgbClr val="FFC000"/>
                </a:solidFill>
                <a:latin typeface="HGPｺﾞｼｯｸM" panose="020B0600000000000000" pitchFamily="50" charset="-128"/>
                <a:ea typeface="HGPｺﾞｼｯｸM" panose="020B0600000000000000" pitchFamily="50" charset="-128"/>
              </a:rPr>
              <a:t>避難訓練</a:t>
            </a:r>
          </a:p>
        </p:txBody>
      </p:sp>
      <p:sp>
        <p:nvSpPr>
          <p:cNvPr id="25" name="テキスト ボックス 24">
            <a:extLst>
              <a:ext uri="{FF2B5EF4-FFF2-40B4-BE49-F238E27FC236}">
                <a16:creationId xmlns:a16="http://schemas.microsoft.com/office/drawing/2014/main" id="{3008728A-4239-D0BA-A9D3-34DDC12D8822}"/>
              </a:ext>
            </a:extLst>
          </p:cNvPr>
          <p:cNvSpPr txBox="1"/>
          <p:nvPr/>
        </p:nvSpPr>
        <p:spPr>
          <a:xfrm>
            <a:off x="7659821" y="5621820"/>
            <a:ext cx="2361784" cy="246221"/>
          </a:xfrm>
          <a:prstGeom prst="rect">
            <a:avLst/>
          </a:prstGeom>
          <a:noFill/>
        </p:spPr>
        <p:txBody>
          <a:bodyPr wrap="square" rtlCol="0">
            <a:spAutoFit/>
          </a:bodyPr>
          <a:lstStyle/>
          <a:p>
            <a:r>
              <a:rPr kumimoji="1" lang="ja-JP" altLang="en-US" sz="1000" dirty="0">
                <a:highlight>
                  <a:srgbClr val="FFFF99"/>
                </a:highlight>
                <a:latin typeface="HGPｺﾞｼｯｸM" panose="020B0600000000000000" pitchFamily="50" charset="-128"/>
                <a:ea typeface="HGPｺﾞｼｯｸM" panose="020B0600000000000000" pitchFamily="50" charset="-128"/>
              </a:rPr>
              <a:t>＊</a:t>
            </a:r>
            <a:r>
              <a:rPr kumimoji="1" lang="en-US" altLang="ja-JP" sz="1000" dirty="0" err="1">
                <a:highlight>
                  <a:srgbClr val="FFFF99"/>
                </a:highlight>
                <a:latin typeface="HGPｺﾞｼｯｸM" panose="020B0600000000000000" pitchFamily="50" charset="-128"/>
                <a:ea typeface="HGPｺﾞｼｯｸM" panose="020B0600000000000000" pitchFamily="50" charset="-128"/>
              </a:rPr>
              <a:t>ABCday</a:t>
            </a:r>
            <a:r>
              <a:rPr kumimoji="1" lang="ja-JP" altLang="en-US" sz="1000" dirty="0">
                <a:highlight>
                  <a:srgbClr val="FFFF99"/>
                </a:highlight>
                <a:latin typeface="HGPｺﾞｼｯｸM" panose="020B0600000000000000" pitchFamily="50" charset="-128"/>
                <a:ea typeface="HGPｺﾞｼｯｸM" panose="020B0600000000000000" pitchFamily="50" charset="-128"/>
              </a:rPr>
              <a:t>は毎日あります。</a:t>
            </a:r>
          </a:p>
        </p:txBody>
      </p:sp>
      <p:sp>
        <p:nvSpPr>
          <p:cNvPr id="11" name="テキスト ボックス 10">
            <a:extLst>
              <a:ext uri="{FF2B5EF4-FFF2-40B4-BE49-F238E27FC236}">
                <a16:creationId xmlns:a16="http://schemas.microsoft.com/office/drawing/2014/main" id="{C52D37FE-79D9-8A93-66EB-AA4302B4C0BF}"/>
              </a:ext>
            </a:extLst>
          </p:cNvPr>
          <p:cNvSpPr txBox="1"/>
          <p:nvPr/>
        </p:nvSpPr>
        <p:spPr>
          <a:xfrm>
            <a:off x="10205997" y="6778702"/>
            <a:ext cx="715297" cy="276999"/>
          </a:xfrm>
          <a:prstGeom prst="rect">
            <a:avLst/>
          </a:prstGeom>
          <a:noFill/>
        </p:spPr>
        <p:txBody>
          <a:bodyPr wrap="square" rtlCol="0">
            <a:spAutoFit/>
          </a:bodyPr>
          <a:lstStyle/>
          <a:p>
            <a:r>
              <a:rPr kumimoji="1" lang="ja-JP" altLang="en-US" sz="1200" dirty="0">
                <a:solidFill>
                  <a:srgbClr val="EC20C0"/>
                </a:solidFill>
                <a:latin typeface="HGPｺﾞｼｯｸM" panose="020B0600000000000000" pitchFamily="50" charset="-128"/>
                <a:ea typeface="HGPｺﾞｼｯｸM" panose="020B0600000000000000" pitchFamily="50" charset="-128"/>
              </a:rPr>
              <a:t>誕生会</a:t>
            </a:r>
          </a:p>
        </p:txBody>
      </p:sp>
      <p:sp>
        <p:nvSpPr>
          <p:cNvPr id="44" name="テキスト ボックス 43">
            <a:extLst>
              <a:ext uri="{FF2B5EF4-FFF2-40B4-BE49-F238E27FC236}">
                <a16:creationId xmlns:a16="http://schemas.microsoft.com/office/drawing/2014/main" id="{9E9AF04A-A14F-E367-8F72-514858C0AF8D}"/>
              </a:ext>
            </a:extLst>
          </p:cNvPr>
          <p:cNvSpPr txBox="1"/>
          <p:nvPr/>
        </p:nvSpPr>
        <p:spPr>
          <a:xfrm>
            <a:off x="11039751" y="5639123"/>
            <a:ext cx="941427" cy="369332"/>
          </a:xfrm>
          <a:prstGeom prst="rect">
            <a:avLst/>
          </a:prstGeom>
          <a:noFill/>
        </p:spPr>
        <p:txBody>
          <a:bodyPr wrap="square" rtlCol="0">
            <a:spAutoFit/>
          </a:bodyPr>
          <a:lstStyle/>
          <a:p>
            <a:r>
              <a:rPr kumimoji="1" lang="ja-JP" altLang="en-US" sz="900" dirty="0">
                <a:solidFill>
                  <a:srgbClr val="00B050"/>
                </a:solidFill>
                <a:latin typeface="HGPｺﾞｼｯｸM" panose="020B0600000000000000" pitchFamily="50" charset="-128"/>
                <a:ea typeface="HGPｺﾞｼｯｸM" panose="020B0600000000000000" pitchFamily="50" charset="-128"/>
              </a:rPr>
              <a:t>身体測定</a:t>
            </a:r>
            <a:endParaRPr kumimoji="1" lang="en-US" altLang="ja-JP" sz="900" dirty="0">
              <a:solidFill>
                <a:srgbClr val="00B050"/>
              </a:solidFill>
              <a:latin typeface="HGPｺﾞｼｯｸM" panose="020B0600000000000000" pitchFamily="50" charset="-128"/>
              <a:ea typeface="HGPｺﾞｼｯｸM" panose="020B0600000000000000" pitchFamily="50" charset="-128"/>
            </a:endParaRPr>
          </a:p>
          <a:p>
            <a:r>
              <a:rPr kumimoji="1" lang="ja-JP" altLang="en-US" sz="900" dirty="0">
                <a:solidFill>
                  <a:srgbClr val="00B050"/>
                </a:solidFill>
                <a:latin typeface="HGPｺﾞｼｯｸM" panose="020B0600000000000000" pitchFamily="50" charset="-128"/>
                <a:ea typeface="HGPｺﾞｼｯｸM" panose="020B0600000000000000" pitchFamily="50" charset="-128"/>
              </a:rPr>
              <a:t> （未満児）</a:t>
            </a:r>
          </a:p>
        </p:txBody>
      </p:sp>
      <p:sp>
        <p:nvSpPr>
          <p:cNvPr id="12" name="テキスト ボックス 11">
            <a:extLst>
              <a:ext uri="{FF2B5EF4-FFF2-40B4-BE49-F238E27FC236}">
                <a16:creationId xmlns:a16="http://schemas.microsoft.com/office/drawing/2014/main" id="{06285D6A-EAB4-1498-680F-6851EFC30CF3}"/>
              </a:ext>
            </a:extLst>
          </p:cNvPr>
          <p:cNvSpPr txBox="1"/>
          <p:nvPr/>
        </p:nvSpPr>
        <p:spPr>
          <a:xfrm>
            <a:off x="7564507" y="6820575"/>
            <a:ext cx="1210487" cy="261610"/>
          </a:xfrm>
          <a:prstGeom prst="rect">
            <a:avLst/>
          </a:prstGeom>
          <a:noFill/>
        </p:spPr>
        <p:txBody>
          <a:bodyPr wrap="square" rtlCol="0">
            <a:spAutoFit/>
          </a:bodyPr>
          <a:lstStyle/>
          <a:p>
            <a:r>
              <a:rPr kumimoji="1" lang="ja-JP" altLang="en-US" sz="1050" dirty="0">
                <a:solidFill>
                  <a:srgbClr val="FF0000"/>
                </a:solidFill>
                <a:latin typeface="HGPｺﾞｼｯｸM" panose="020B0600000000000000" pitchFamily="50" charset="-128"/>
                <a:ea typeface="HGPｺﾞｼｯｸM" panose="020B0600000000000000" pitchFamily="50" charset="-128"/>
              </a:rPr>
              <a:t>スポーツの日</a:t>
            </a:r>
          </a:p>
        </p:txBody>
      </p:sp>
      <p:pic>
        <p:nvPicPr>
          <p:cNvPr id="40" name="図 39">
            <a:extLst>
              <a:ext uri="{FF2B5EF4-FFF2-40B4-BE49-F238E27FC236}">
                <a16:creationId xmlns:a16="http://schemas.microsoft.com/office/drawing/2014/main" id="{A46D50BC-8572-0D16-001B-9A13C520AB67}"/>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059728" y="7856140"/>
            <a:ext cx="391863" cy="413749"/>
          </a:xfrm>
          <a:prstGeom prst="rect">
            <a:avLst/>
          </a:prstGeom>
        </p:spPr>
      </p:pic>
      <p:pic>
        <p:nvPicPr>
          <p:cNvPr id="5" name="図 4">
            <a:extLst>
              <a:ext uri="{FF2B5EF4-FFF2-40B4-BE49-F238E27FC236}">
                <a16:creationId xmlns:a16="http://schemas.microsoft.com/office/drawing/2014/main" id="{B592000D-B19F-BF1F-2D0F-7562F756556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193812" y="981314"/>
            <a:ext cx="3655586" cy="263542"/>
          </a:xfrm>
          <a:prstGeom prst="rect">
            <a:avLst/>
          </a:prstGeom>
        </p:spPr>
      </p:pic>
      <p:sp>
        <p:nvSpPr>
          <p:cNvPr id="10" name="テキスト ボックス 9">
            <a:extLst>
              <a:ext uri="{FF2B5EF4-FFF2-40B4-BE49-F238E27FC236}">
                <a16:creationId xmlns:a16="http://schemas.microsoft.com/office/drawing/2014/main" id="{7DB85A4A-4784-3849-EB3A-3861962F8266}"/>
              </a:ext>
            </a:extLst>
          </p:cNvPr>
          <p:cNvSpPr txBox="1"/>
          <p:nvPr/>
        </p:nvSpPr>
        <p:spPr>
          <a:xfrm>
            <a:off x="12900901" y="6934985"/>
            <a:ext cx="1210487" cy="276999"/>
          </a:xfrm>
          <a:prstGeom prst="rect">
            <a:avLst/>
          </a:prstGeom>
          <a:noFill/>
        </p:spPr>
        <p:txBody>
          <a:bodyPr wrap="square" rtlCol="0">
            <a:spAutoFit/>
          </a:bodyPr>
          <a:lstStyle/>
          <a:p>
            <a:r>
              <a:rPr kumimoji="1" lang="ja-JP" altLang="en-US" sz="1200" dirty="0">
                <a:latin typeface="HG丸ｺﾞｼｯｸM-PRO" panose="020F0600000000000000" pitchFamily="50" charset="-128"/>
                <a:ea typeface="HG丸ｺﾞｼｯｸM-PRO" panose="020F0600000000000000" pitchFamily="50" charset="-128"/>
              </a:rPr>
              <a:t>　</a:t>
            </a:r>
            <a:r>
              <a:rPr kumimoji="1" lang="ja-JP" altLang="en-US" sz="900" dirty="0">
                <a:latin typeface="HG丸ｺﾞｼｯｸM-PRO" panose="020F0600000000000000" pitchFamily="50" charset="-128"/>
                <a:ea typeface="HG丸ｺﾞｼｯｸM-PRO" panose="020F0600000000000000" pitchFamily="50" charset="-128"/>
              </a:rPr>
              <a:t>運動会予備日</a:t>
            </a:r>
          </a:p>
        </p:txBody>
      </p:sp>
      <p:sp>
        <p:nvSpPr>
          <p:cNvPr id="42" name="テキスト ボックス 41">
            <a:extLst>
              <a:ext uri="{FF2B5EF4-FFF2-40B4-BE49-F238E27FC236}">
                <a16:creationId xmlns:a16="http://schemas.microsoft.com/office/drawing/2014/main" id="{3C01525E-C589-788A-2669-D3FF21783D16}"/>
              </a:ext>
            </a:extLst>
          </p:cNvPr>
          <p:cNvSpPr txBox="1"/>
          <p:nvPr/>
        </p:nvSpPr>
        <p:spPr>
          <a:xfrm>
            <a:off x="8478276" y="6821014"/>
            <a:ext cx="772125" cy="276999"/>
          </a:xfrm>
          <a:prstGeom prst="rect">
            <a:avLst/>
          </a:prstGeom>
          <a:noFill/>
        </p:spPr>
        <p:txBody>
          <a:bodyPr wrap="square" rtlCol="0">
            <a:spAutoFit/>
          </a:bodyPr>
          <a:lstStyle/>
          <a:p>
            <a:r>
              <a:rPr kumimoji="1" lang="ja-JP" altLang="en-US" sz="1200" dirty="0">
                <a:solidFill>
                  <a:srgbClr val="00B050"/>
                </a:solidFill>
                <a:latin typeface="HG丸ｺﾞｼｯｸM-PRO" panose="020F0600000000000000" pitchFamily="50" charset="-128"/>
                <a:ea typeface="HG丸ｺﾞｼｯｸM-PRO" panose="020F0600000000000000" pitchFamily="50" charset="-128"/>
              </a:rPr>
              <a:t>お作法</a:t>
            </a:r>
            <a:endParaRPr kumimoji="1" lang="en-US" altLang="ja-JP" sz="1200" dirty="0">
              <a:solidFill>
                <a:srgbClr val="00B050"/>
              </a:solidFill>
              <a:latin typeface="HG丸ｺﾞｼｯｸM-PRO" panose="020F0600000000000000" pitchFamily="50" charset="-128"/>
              <a:ea typeface="HG丸ｺﾞｼｯｸM-PRO" panose="020F0600000000000000" pitchFamily="50" charset="-128"/>
            </a:endParaRPr>
          </a:p>
        </p:txBody>
      </p:sp>
      <p:sp>
        <p:nvSpPr>
          <p:cNvPr id="53" name="テキスト ボックス 52">
            <a:extLst>
              <a:ext uri="{FF2B5EF4-FFF2-40B4-BE49-F238E27FC236}">
                <a16:creationId xmlns:a16="http://schemas.microsoft.com/office/drawing/2014/main" id="{CF313A0A-1BEC-794C-D30C-B3D02326DFE8}"/>
              </a:ext>
            </a:extLst>
          </p:cNvPr>
          <p:cNvSpPr txBox="1"/>
          <p:nvPr/>
        </p:nvSpPr>
        <p:spPr>
          <a:xfrm>
            <a:off x="9337254" y="6799443"/>
            <a:ext cx="682146" cy="261610"/>
          </a:xfrm>
          <a:prstGeom prst="rect">
            <a:avLst/>
          </a:prstGeom>
          <a:noFill/>
        </p:spPr>
        <p:txBody>
          <a:bodyPr wrap="square" rtlCol="0">
            <a:spAutoFit/>
          </a:bodyPr>
          <a:lstStyle/>
          <a:p>
            <a:r>
              <a:rPr kumimoji="1" lang="ja-JP" altLang="en-US" sz="1100" dirty="0">
                <a:solidFill>
                  <a:srgbClr val="0070C0"/>
                </a:solidFill>
                <a:latin typeface="HG丸ｺﾞｼｯｸM-PRO" panose="020F0600000000000000" pitchFamily="50" charset="-128"/>
                <a:ea typeface="HG丸ｺﾞｼｯｸM-PRO" panose="020F0600000000000000" pitchFamily="50" charset="-128"/>
              </a:rPr>
              <a:t>尿検査</a:t>
            </a:r>
          </a:p>
        </p:txBody>
      </p:sp>
      <p:pic>
        <p:nvPicPr>
          <p:cNvPr id="6" name="図 5">
            <a:extLst>
              <a:ext uri="{FF2B5EF4-FFF2-40B4-BE49-F238E27FC236}">
                <a16:creationId xmlns:a16="http://schemas.microsoft.com/office/drawing/2014/main" id="{67BBC0BC-97BC-6288-9FEB-7D16AEEB1AD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46912" y="5159231"/>
            <a:ext cx="996282" cy="480011"/>
          </a:xfrm>
          <a:prstGeom prst="rect">
            <a:avLst/>
          </a:prstGeom>
        </p:spPr>
      </p:pic>
      <p:sp>
        <p:nvSpPr>
          <p:cNvPr id="27" name="テキスト ボックス 26">
            <a:extLst>
              <a:ext uri="{FF2B5EF4-FFF2-40B4-BE49-F238E27FC236}">
                <a16:creationId xmlns:a16="http://schemas.microsoft.com/office/drawing/2014/main" id="{97CEE71A-3293-1F7F-525F-91AE9740230F}"/>
              </a:ext>
            </a:extLst>
          </p:cNvPr>
          <p:cNvSpPr txBox="1"/>
          <p:nvPr/>
        </p:nvSpPr>
        <p:spPr>
          <a:xfrm>
            <a:off x="6875682" y="4549942"/>
            <a:ext cx="5886450" cy="600164"/>
          </a:xfrm>
          <a:prstGeom prst="rect">
            <a:avLst/>
          </a:prstGeom>
          <a:noFill/>
        </p:spPr>
        <p:txBody>
          <a:bodyPr wrap="square" rtlCol="0">
            <a:spAutoFit/>
          </a:bodyPr>
          <a:lstStyle/>
          <a:p>
            <a:r>
              <a:rPr kumimoji="1" lang="ja-JP" altLang="en-US" sz="1100" dirty="0"/>
              <a:t>　</a:t>
            </a:r>
            <a:r>
              <a:rPr kumimoji="1" lang="ja-JP" altLang="en-US" sz="1100" dirty="0">
                <a:latin typeface="HG丸ｺﾞｼｯｸM-PRO" panose="020F0600000000000000" pitchFamily="50" charset="-128"/>
                <a:ea typeface="HG丸ｺﾞｼｯｸM-PRO" panose="020F0600000000000000" pitchFamily="50" charset="-128"/>
              </a:rPr>
              <a:t>一段と空が高くなり、過ごしやすい気候になってきました。子ども達は、園庭で思いきり体を動かして遊んでいる姿が見られます。子ども達の体調の変化に気をつけながら過ごし、「芸術の秋」「食欲の秋」「運動の秋」を満喫できるようにしたいと思います。</a:t>
            </a:r>
          </a:p>
        </p:txBody>
      </p:sp>
      <p:pic>
        <p:nvPicPr>
          <p:cNvPr id="7" name="図 6">
            <a:extLst>
              <a:ext uri="{FF2B5EF4-FFF2-40B4-BE49-F238E27FC236}">
                <a16:creationId xmlns:a16="http://schemas.microsoft.com/office/drawing/2014/main" id="{F2360E33-70EB-9F7F-918C-2FD90E0617D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307607" y="6765550"/>
            <a:ext cx="1324392" cy="184713"/>
          </a:xfrm>
          <a:prstGeom prst="rect">
            <a:avLst/>
          </a:prstGeom>
        </p:spPr>
      </p:pic>
      <p:sp>
        <p:nvSpPr>
          <p:cNvPr id="3" name="テキスト ボックス 2">
            <a:extLst>
              <a:ext uri="{FF2B5EF4-FFF2-40B4-BE49-F238E27FC236}">
                <a16:creationId xmlns:a16="http://schemas.microsoft.com/office/drawing/2014/main" id="{1A04C5CD-39A7-6365-E3F2-E8AA1937E8FB}"/>
              </a:ext>
            </a:extLst>
          </p:cNvPr>
          <p:cNvSpPr txBox="1"/>
          <p:nvPr/>
        </p:nvSpPr>
        <p:spPr>
          <a:xfrm>
            <a:off x="10921294" y="7968472"/>
            <a:ext cx="1087039" cy="276999"/>
          </a:xfrm>
          <a:prstGeom prst="rect">
            <a:avLst/>
          </a:prstGeom>
          <a:noFill/>
        </p:spPr>
        <p:txBody>
          <a:bodyPr wrap="square" rtlCol="0">
            <a:spAutoFit/>
          </a:bodyPr>
          <a:lstStyle/>
          <a:p>
            <a:r>
              <a:rPr kumimoji="1" lang="ja-JP" altLang="en-US" sz="1200" dirty="0">
                <a:solidFill>
                  <a:srgbClr val="EC20C0"/>
                </a:solidFill>
                <a:latin typeface="HGPｺﾞｼｯｸM" panose="020B0600000000000000" pitchFamily="50" charset="-128"/>
                <a:ea typeface="HGPｺﾞｼｯｸM" panose="020B0600000000000000" pitchFamily="50" charset="-128"/>
              </a:rPr>
              <a:t>愛情弁当日</a:t>
            </a:r>
          </a:p>
        </p:txBody>
      </p:sp>
      <p:sp>
        <p:nvSpPr>
          <p:cNvPr id="41" name="テキスト ボックス 40">
            <a:extLst>
              <a:ext uri="{FF2B5EF4-FFF2-40B4-BE49-F238E27FC236}">
                <a16:creationId xmlns:a16="http://schemas.microsoft.com/office/drawing/2014/main" id="{00361F9D-6EF4-B725-7444-E6E0ED2D616C}"/>
              </a:ext>
            </a:extLst>
          </p:cNvPr>
          <p:cNvSpPr txBox="1"/>
          <p:nvPr/>
        </p:nvSpPr>
        <p:spPr>
          <a:xfrm>
            <a:off x="10189439" y="5637405"/>
            <a:ext cx="941427" cy="369332"/>
          </a:xfrm>
          <a:prstGeom prst="rect">
            <a:avLst/>
          </a:prstGeom>
          <a:noFill/>
        </p:spPr>
        <p:txBody>
          <a:bodyPr wrap="square" rtlCol="0">
            <a:spAutoFit/>
          </a:bodyPr>
          <a:lstStyle/>
          <a:p>
            <a:r>
              <a:rPr kumimoji="1" lang="ja-JP" altLang="en-US" sz="900" dirty="0">
                <a:solidFill>
                  <a:srgbClr val="00B050"/>
                </a:solidFill>
                <a:latin typeface="HGPｺﾞｼｯｸM" panose="020B0600000000000000" pitchFamily="50" charset="-128"/>
                <a:ea typeface="HGPｺﾞｼｯｸM" panose="020B0600000000000000" pitchFamily="50" charset="-128"/>
              </a:rPr>
              <a:t>身体測定</a:t>
            </a:r>
            <a:endParaRPr kumimoji="1" lang="en-US" altLang="ja-JP" sz="900" dirty="0">
              <a:solidFill>
                <a:srgbClr val="00B050"/>
              </a:solidFill>
              <a:latin typeface="HGPｺﾞｼｯｸM" panose="020B0600000000000000" pitchFamily="50" charset="-128"/>
              <a:ea typeface="HGPｺﾞｼｯｸM" panose="020B0600000000000000" pitchFamily="50" charset="-128"/>
            </a:endParaRPr>
          </a:p>
          <a:p>
            <a:r>
              <a:rPr kumimoji="1" lang="ja-JP" altLang="en-US" sz="900" dirty="0">
                <a:solidFill>
                  <a:srgbClr val="00B050"/>
                </a:solidFill>
                <a:latin typeface="HGPｺﾞｼｯｸM" panose="020B0600000000000000" pitchFamily="50" charset="-128"/>
                <a:ea typeface="HGPｺﾞｼｯｸM" panose="020B0600000000000000" pitchFamily="50" charset="-128"/>
              </a:rPr>
              <a:t> （以上児）</a:t>
            </a:r>
          </a:p>
        </p:txBody>
      </p:sp>
      <p:pic>
        <p:nvPicPr>
          <p:cNvPr id="8" name="図 7">
            <a:extLst>
              <a:ext uri="{FF2B5EF4-FFF2-40B4-BE49-F238E27FC236}">
                <a16:creationId xmlns:a16="http://schemas.microsoft.com/office/drawing/2014/main" id="{1DC06AA6-4ECA-DD27-937D-97B64F226E60}"/>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78408" y="8516498"/>
            <a:ext cx="499919" cy="240618"/>
          </a:xfrm>
          <a:prstGeom prst="rect">
            <a:avLst/>
          </a:prstGeom>
        </p:spPr>
      </p:pic>
      <p:sp>
        <p:nvSpPr>
          <p:cNvPr id="16" name="テキスト ボックス 15">
            <a:extLst>
              <a:ext uri="{FF2B5EF4-FFF2-40B4-BE49-F238E27FC236}">
                <a16:creationId xmlns:a16="http://schemas.microsoft.com/office/drawing/2014/main" id="{3420804A-D0A7-95E7-757F-323D4A23D5F4}"/>
              </a:ext>
            </a:extLst>
          </p:cNvPr>
          <p:cNvSpPr txBox="1"/>
          <p:nvPr/>
        </p:nvSpPr>
        <p:spPr>
          <a:xfrm>
            <a:off x="7606066" y="6233025"/>
            <a:ext cx="1291093" cy="261610"/>
          </a:xfrm>
          <a:prstGeom prst="rect">
            <a:avLst/>
          </a:prstGeom>
          <a:noFill/>
        </p:spPr>
        <p:txBody>
          <a:bodyPr wrap="square" rtlCol="0">
            <a:spAutoFit/>
          </a:bodyPr>
          <a:lstStyle/>
          <a:p>
            <a:r>
              <a:rPr kumimoji="1" lang="ja-JP" altLang="en-US" sz="1050" dirty="0">
                <a:solidFill>
                  <a:srgbClr val="0070C0"/>
                </a:solidFill>
                <a:latin typeface="HGPｺﾞｼｯｸM" panose="020B0600000000000000" pitchFamily="50" charset="-128"/>
                <a:ea typeface="HGPｺﾞｼｯｸM" panose="020B0600000000000000" pitchFamily="50" charset="-128"/>
              </a:rPr>
              <a:t>わんぱく</a:t>
            </a:r>
            <a:r>
              <a:rPr kumimoji="1" lang="en-US" altLang="ja-JP" sz="1050" dirty="0">
                <a:solidFill>
                  <a:srgbClr val="0070C0"/>
                </a:solidFill>
                <a:latin typeface="HGPｺﾞｼｯｸM" panose="020B0600000000000000" pitchFamily="50" charset="-128"/>
                <a:ea typeface="HGPｺﾞｼｯｸM" panose="020B0600000000000000" pitchFamily="50" charset="-128"/>
              </a:rPr>
              <a:t>day</a:t>
            </a:r>
            <a:endParaRPr kumimoji="1" lang="ja-JP" altLang="en-US" sz="1050" dirty="0">
              <a:solidFill>
                <a:srgbClr val="0070C0"/>
              </a:solidFill>
              <a:latin typeface="HGPｺﾞｼｯｸM" panose="020B0600000000000000" pitchFamily="50" charset="-128"/>
              <a:ea typeface="HGPｺﾞｼｯｸM" panose="020B0600000000000000" pitchFamily="50" charset="-128"/>
            </a:endParaRPr>
          </a:p>
        </p:txBody>
      </p:sp>
      <p:graphicFrame>
        <p:nvGraphicFramePr>
          <p:cNvPr id="58" name="オブジェクト 57">
            <a:extLst>
              <a:ext uri="{FF2B5EF4-FFF2-40B4-BE49-F238E27FC236}">
                <a16:creationId xmlns:a16="http://schemas.microsoft.com/office/drawing/2014/main" id="{E7E8F489-2641-1D7D-39EC-7B19316F5391}"/>
              </a:ext>
            </a:extLst>
          </p:cNvPr>
          <p:cNvGraphicFramePr>
            <a:graphicFrameLocks noChangeAspect="1"/>
          </p:cNvGraphicFramePr>
          <p:nvPr>
            <p:extLst>
              <p:ext uri="{D42A27DB-BD31-4B8C-83A1-F6EECF244321}">
                <p14:modId xmlns:p14="http://schemas.microsoft.com/office/powerpoint/2010/main" val="3333267935"/>
              </p:ext>
            </p:extLst>
          </p:nvPr>
        </p:nvGraphicFramePr>
        <p:xfrm>
          <a:off x="26988" y="0"/>
          <a:ext cx="6343650" cy="9820275"/>
        </p:xfrm>
        <a:graphic>
          <a:graphicData uri="http://schemas.openxmlformats.org/presentationml/2006/ole">
            <mc:AlternateContent xmlns:mc="http://schemas.openxmlformats.org/markup-compatibility/2006">
              <mc:Choice xmlns:v="urn:schemas-microsoft-com:vml" Requires="v">
                <p:oleObj name="Worksheet" r:id="rId16" imgW="7029425" imgH="10715441" progId="Excel.Sheet.12">
                  <p:embed/>
                </p:oleObj>
              </mc:Choice>
              <mc:Fallback>
                <p:oleObj name="Worksheet" r:id="rId16" imgW="7029425" imgH="10715441" progId="Excel.Sheet.12">
                  <p:embed/>
                  <p:pic>
                    <p:nvPicPr>
                      <p:cNvPr id="0" name=""/>
                      <p:cNvPicPr/>
                      <p:nvPr/>
                    </p:nvPicPr>
                    <p:blipFill>
                      <a:blip r:embed="rId17"/>
                      <a:stretch>
                        <a:fillRect/>
                      </a:stretch>
                    </p:blipFill>
                    <p:spPr>
                      <a:xfrm>
                        <a:off x="26988" y="0"/>
                        <a:ext cx="6343650" cy="9820275"/>
                      </a:xfrm>
                      <a:prstGeom prst="rect">
                        <a:avLst/>
                      </a:prstGeom>
                    </p:spPr>
                  </p:pic>
                </p:oleObj>
              </mc:Fallback>
            </mc:AlternateContent>
          </a:graphicData>
        </a:graphic>
      </p:graphicFrame>
      <p:pic>
        <p:nvPicPr>
          <p:cNvPr id="8196" name="図 1" descr="02-113.jpg">
            <a:extLst>
              <a:ext uri="{FF2B5EF4-FFF2-40B4-BE49-F238E27FC236}">
                <a16:creationId xmlns:a16="http://schemas.microsoft.com/office/drawing/2014/main" id="{9A38A981-329A-6233-2E33-0C3D1A9D3B4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162300" y="1028700"/>
            <a:ext cx="0" cy="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テキスト ボックス 17">
            <a:extLst>
              <a:ext uri="{FF2B5EF4-FFF2-40B4-BE49-F238E27FC236}">
                <a16:creationId xmlns:a16="http://schemas.microsoft.com/office/drawing/2014/main" id="{F1974D76-CD6F-D34C-6BA4-58307CBF0491}"/>
              </a:ext>
            </a:extLst>
          </p:cNvPr>
          <p:cNvSpPr txBox="1"/>
          <p:nvPr/>
        </p:nvSpPr>
        <p:spPr>
          <a:xfrm rot="203240">
            <a:off x="6934154" y="1708531"/>
            <a:ext cx="2902983" cy="830997"/>
          </a:xfrm>
          <a:prstGeom prst="rect">
            <a:avLst/>
          </a:prstGeom>
          <a:noFill/>
        </p:spPr>
        <p:txBody>
          <a:bodyPr wrap="square" rtlCol="0">
            <a:spAutoFit/>
          </a:bodyPr>
          <a:lstStyle/>
          <a:p>
            <a:r>
              <a:rPr kumimoji="1" lang="ja-JP" altLang="en-US" sz="1600" dirty="0">
                <a:solidFill>
                  <a:srgbClr val="FFFF00"/>
                </a:solidFill>
                <a:latin typeface="HGS創英角ﾎﾟｯﾌﾟ体" panose="040B0A00000000000000" pitchFamily="50" charset="-128"/>
                <a:ea typeface="HGS創英角ﾎﾟｯﾌﾟ体" panose="040B0A00000000000000" pitchFamily="50" charset="-128"/>
              </a:rPr>
              <a:t>～祖父母参観～</a:t>
            </a:r>
            <a:endParaRPr kumimoji="1" lang="en-US" altLang="ja-JP" sz="1600" dirty="0">
              <a:solidFill>
                <a:srgbClr val="FFFF00"/>
              </a:solidFill>
              <a:latin typeface="HGS創英角ﾎﾟｯﾌﾟ体" panose="040B0A00000000000000" pitchFamily="50" charset="-128"/>
              <a:ea typeface="HGS創英角ﾎﾟｯﾌﾟ体" panose="040B0A00000000000000" pitchFamily="50" charset="-128"/>
            </a:endParaRPr>
          </a:p>
          <a:p>
            <a:r>
              <a:rPr kumimoji="1" lang="ja-JP" altLang="en-US" sz="1600" dirty="0">
                <a:solidFill>
                  <a:srgbClr val="FFFF00"/>
                </a:solidFill>
                <a:latin typeface="HGS創英角ﾎﾟｯﾌﾟ体" panose="040B0A00000000000000" pitchFamily="50" charset="-128"/>
                <a:ea typeface="HGS創英角ﾎﾟｯﾌﾟ体" panose="040B0A00000000000000" pitchFamily="50" charset="-128"/>
              </a:rPr>
              <a:t>たくさんの拍手を</a:t>
            </a:r>
            <a:endParaRPr kumimoji="1" lang="en-US" altLang="ja-JP" sz="1600" dirty="0">
              <a:solidFill>
                <a:srgbClr val="FFFF00"/>
              </a:solidFill>
              <a:latin typeface="HGS創英角ﾎﾟｯﾌﾟ体" panose="040B0A00000000000000" pitchFamily="50" charset="-128"/>
              <a:ea typeface="HGS創英角ﾎﾟｯﾌﾟ体" panose="040B0A00000000000000" pitchFamily="50" charset="-128"/>
            </a:endParaRPr>
          </a:p>
          <a:p>
            <a:r>
              <a:rPr kumimoji="1" lang="ja-JP" altLang="en-US" sz="1600" dirty="0">
                <a:solidFill>
                  <a:srgbClr val="FFFF00"/>
                </a:solidFill>
                <a:latin typeface="HGS創英角ﾎﾟｯﾌﾟ体" panose="040B0A00000000000000" pitchFamily="50" charset="-128"/>
                <a:ea typeface="HGS創英角ﾎﾟｯﾌﾟ体" panose="040B0A00000000000000" pitchFamily="50" charset="-128"/>
              </a:rPr>
              <a:t>ありがとうございました！！</a:t>
            </a:r>
          </a:p>
        </p:txBody>
      </p:sp>
      <p:sp>
        <p:nvSpPr>
          <p:cNvPr id="13" name="テキスト ボックス 12">
            <a:extLst>
              <a:ext uri="{FF2B5EF4-FFF2-40B4-BE49-F238E27FC236}">
                <a16:creationId xmlns:a16="http://schemas.microsoft.com/office/drawing/2014/main" id="{E7BEE035-E000-C170-A811-6D1DEFE50299}"/>
              </a:ext>
            </a:extLst>
          </p:cNvPr>
          <p:cNvSpPr txBox="1"/>
          <p:nvPr/>
        </p:nvSpPr>
        <p:spPr>
          <a:xfrm>
            <a:off x="12874088" y="6258303"/>
            <a:ext cx="1088048" cy="430887"/>
          </a:xfrm>
          <a:prstGeom prst="rect">
            <a:avLst/>
          </a:prstGeom>
          <a:noFill/>
        </p:spPr>
        <p:txBody>
          <a:bodyPr wrap="square" rtlCol="0">
            <a:spAutoFit/>
          </a:bodyPr>
          <a:lstStyle/>
          <a:p>
            <a:r>
              <a:rPr kumimoji="1" lang="ja-JP" altLang="en-US" sz="1100" dirty="0">
                <a:solidFill>
                  <a:srgbClr val="002060"/>
                </a:solidFill>
                <a:highlight>
                  <a:srgbClr val="FFFF99"/>
                </a:highlight>
                <a:latin typeface="HGPｺﾞｼｯｸM" panose="020B0600000000000000" pitchFamily="50" charset="-128"/>
                <a:ea typeface="HGPｺﾞｼｯｸM" panose="020B0600000000000000" pitchFamily="50" charset="-128"/>
              </a:rPr>
              <a:t>親子運動会</a:t>
            </a:r>
            <a:endParaRPr kumimoji="1" lang="en-US" altLang="ja-JP" sz="1100" dirty="0">
              <a:solidFill>
                <a:srgbClr val="002060"/>
              </a:solidFill>
              <a:highlight>
                <a:srgbClr val="FFFF99"/>
              </a:highlight>
              <a:latin typeface="HGPｺﾞｼｯｸM" panose="020B0600000000000000" pitchFamily="50" charset="-128"/>
              <a:ea typeface="HGPｺﾞｼｯｸM" panose="020B0600000000000000" pitchFamily="50" charset="-128"/>
            </a:endParaRPr>
          </a:p>
          <a:p>
            <a:r>
              <a:rPr kumimoji="1" lang="ja-JP" altLang="en-US" sz="1100" dirty="0">
                <a:solidFill>
                  <a:srgbClr val="002060"/>
                </a:solidFill>
                <a:highlight>
                  <a:srgbClr val="FFFF99"/>
                </a:highlight>
                <a:latin typeface="HGPｺﾞｼｯｸM" panose="020B0600000000000000" pitchFamily="50" charset="-128"/>
                <a:ea typeface="HGPｺﾞｼｯｸM" panose="020B0600000000000000" pitchFamily="50" charset="-128"/>
              </a:rPr>
              <a:t>（０～２歳児）</a:t>
            </a:r>
          </a:p>
        </p:txBody>
      </p:sp>
      <p:sp>
        <p:nvSpPr>
          <p:cNvPr id="23" name="テキスト ボックス 22">
            <a:extLst>
              <a:ext uri="{FF2B5EF4-FFF2-40B4-BE49-F238E27FC236}">
                <a16:creationId xmlns:a16="http://schemas.microsoft.com/office/drawing/2014/main" id="{62FB7995-49B6-EEA3-D74D-431F00696E68}"/>
              </a:ext>
            </a:extLst>
          </p:cNvPr>
          <p:cNvSpPr txBox="1"/>
          <p:nvPr/>
        </p:nvSpPr>
        <p:spPr>
          <a:xfrm>
            <a:off x="8394420" y="7322803"/>
            <a:ext cx="1088048" cy="261610"/>
          </a:xfrm>
          <a:prstGeom prst="rect">
            <a:avLst/>
          </a:prstGeom>
          <a:noFill/>
        </p:spPr>
        <p:txBody>
          <a:bodyPr wrap="square" rtlCol="0">
            <a:spAutoFit/>
          </a:bodyPr>
          <a:lstStyle/>
          <a:p>
            <a:r>
              <a:rPr kumimoji="1" lang="ja-JP" altLang="en-US" sz="1100" dirty="0">
                <a:solidFill>
                  <a:srgbClr val="002060"/>
                </a:solidFill>
                <a:highlight>
                  <a:srgbClr val="FFFF99"/>
                </a:highlight>
                <a:latin typeface="HGPｺﾞｼｯｸM" panose="020B0600000000000000" pitchFamily="50" charset="-128"/>
                <a:ea typeface="HGPｺﾞｼｯｸM" panose="020B0600000000000000" pitchFamily="50" charset="-128"/>
              </a:rPr>
              <a:t>フリー参観</a:t>
            </a:r>
            <a:endParaRPr kumimoji="1" lang="en-US" altLang="ja-JP" sz="1100" dirty="0">
              <a:solidFill>
                <a:srgbClr val="002060"/>
              </a:solidFill>
              <a:highlight>
                <a:srgbClr val="FFFF99"/>
              </a:highlight>
              <a:latin typeface="HGPｺﾞｼｯｸM" panose="020B0600000000000000" pitchFamily="50" charset="-128"/>
              <a:ea typeface="HGPｺﾞｼｯｸM" panose="020B0600000000000000" pitchFamily="50" charset="-128"/>
            </a:endParaRPr>
          </a:p>
        </p:txBody>
      </p:sp>
      <p:sp>
        <p:nvSpPr>
          <p:cNvPr id="22" name="テキスト ボックス 21">
            <a:extLst>
              <a:ext uri="{FF2B5EF4-FFF2-40B4-BE49-F238E27FC236}">
                <a16:creationId xmlns:a16="http://schemas.microsoft.com/office/drawing/2014/main" id="{958FBD63-D573-6752-07BE-516037BDE7CD}"/>
              </a:ext>
            </a:extLst>
          </p:cNvPr>
          <p:cNvSpPr txBox="1"/>
          <p:nvPr/>
        </p:nvSpPr>
        <p:spPr>
          <a:xfrm>
            <a:off x="8439933" y="6161026"/>
            <a:ext cx="941427" cy="430887"/>
          </a:xfrm>
          <a:prstGeom prst="rect">
            <a:avLst/>
          </a:prstGeom>
          <a:noFill/>
        </p:spPr>
        <p:txBody>
          <a:bodyPr wrap="square" rtlCol="0">
            <a:spAutoFit/>
          </a:bodyPr>
          <a:lstStyle/>
          <a:p>
            <a:r>
              <a:rPr kumimoji="1" lang="ja-JP" altLang="en-US" sz="1200" dirty="0">
                <a:solidFill>
                  <a:srgbClr val="7030A0"/>
                </a:solidFill>
                <a:latin typeface="HGPｺﾞｼｯｸM" panose="020B0600000000000000" pitchFamily="50" charset="-128"/>
                <a:ea typeface="HGPｺﾞｼｯｸM" panose="020B0600000000000000" pitchFamily="50" charset="-128"/>
              </a:rPr>
              <a:t>お買い物</a:t>
            </a:r>
            <a:endParaRPr kumimoji="1" lang="en-US" altLang="ja-JP" sz="1200" dirty="0">
              <a:solidFill>
                <a:srgbClr val="7030A0"/>
              </a:solidFill>
              <a:latin typeface="HGPｺﾞｼｯｸM" panose="020B0600000000000000" pitchFamily="50" charset="-128"/>
              <a:ea typeface="HGPｺﾞｼｯｸM" panose="020B0600000000000000" pitchFamily="50" charset="-128"/>
            </a:endParaRPr>
          </a:p>
          <a:p>
            <a:r>
              <a:rPr kumimoji="1" lang="ja-JP" altLang="en-US" sz="1000" dirty="0">
                <a:solidFill>
                  <a:srgbClr val="7030A0"/>
                </a:solidFill>
                <a:latin typeface="HGPｺﾞｼｯｸM" panose="020B0600000000000000" pitchFamily="50" charset="-128"/>
                <a:ea typeface="HGPｺﾞｼｯｸM" panose="020B0600000000000000" pitchFamily="50" charset="-128"/>
              </a:rPr>
              <a:t> （さくら組）</a:t>
            </a:r>
          </a:p>
        </p:txBody>
      </p:sp>
      <p:sp>
        <p:nvSpPr>
          <p:cNvPr id="24" name="テキスト ボックス 23">
            <a:extLst>
              <a:ext uri="{FF2B5EF4-FFF2-40B4-BE49-F238E27FC236}">
                <a16:creationId xmlns:a16="http://schemas.microsoft.com/office/drawing/2014/main" id="{99E5E23C-AE3A-806A-2578-BE9444E0E666}"/>
              </a:ext>
            </a:extLst>
          </p:cNvPr>
          <p:cNvSpPr txBox="1"/>
          <p:nvPr/>
        </p:nvSpPr>
        <p:spPr>
          <a:xfrm>
            <a:off x="9172866" y="7407260"/>
            <a:ext cx="1010921" cy="407804"/>
          </a:xfrm>
          <a:prstGeom prst="rect">
            <a:avLst/>
          </a:prstGeom>
          <a:noFill/>
        </p:spPr>
        <p:txBody>
          <a:bodyPr wrap="square" rtlCol="0">
            <a:spAutoFit/>
          </a:bodyPr>
          <a:lstStyle/>
          <a:p>
            <a:r>
              <a:rPr kumimoji="1" lang="ja-JP" altLang="en-US" sz="1050" dirty="0">
                <a:solidFill>
                  <a:srgbClr val="FF0000"/>
                </a:solidFill>
                <a:latin typeface="HGPｺﾞｼｯｸM" panose="020B0600000000000000" pitchFamily="50" charset="-128"/>
                <a:ea typeface="HGPｺﾞｼｯｸM" panose="020B0600000000000000" pitchFamily="50" charset="-128"/>
              </a:rPr>
              <a:t>家庭教育学級</a:t>
            </a:r>
            <a:endParaRPr kumimoji="1" lang="en-US" altLang="ja-JP" sz="1050" dirty="0">
              <a:solidFill>
                <a:srgbClr val="FF0000"/>
              </a:solidFill>
              <a:latin typeface="HGPｺﾞｼｯｸM" panose="020B0600000000000000" pitchFamily="50" charset="-128"/>
              <a:ea typeface="HGPｺﾞｼｯｸM" panose="020B0600000000000000" pitchFamily="50" charset="-128"/>
            </a:endParaRPr>
          </a:p>
          <a:p>
            <a:r>
              <a:rPr kumimoji="1" lang="ja-JP" altLang="en-US" sz="1000" dirty="0">
                <a:solidFill>
                  <a:srgbClr val="FF0000"/>
                </a:solidFill>
                <a:latin typeface="HGPｺﾞｼｯｸM" panose="020B0600000000000000" pitchFamily="50" charset="-128"/>
                <a:ea typeface="HGPｺﾞｼｯｸM" panose="020B0600000000000000" pitchFamily="50" charset="-128"/>
              </a:rPr>
              <a:t> 　（さくら組）</a:t>
            </a:r>
          </a:p>
        </p:txBody>
      </p:sp>
      <p:sp>
        <p:nvSpPr>
          <p:cNvPr id="2" name="テキスト ボックス 1">
            <a:extLst>
              <a:ext uri="{FF2B5EF4-FFF2-40B4-BE49-F238E27FC236}">
                <a16:creationId xmlns:a16="http://schemas.microsoft.com/office/drawing/2014/main" id="{5D78F2EA-10A0-3561-AA1F-5F7946931F04}"/>
              </a:ext>
            </a:extLst>
          </p:cNvPr>
          <p:cNvSpPr txBox="1"/>
          <p:nvPr/>
        </p:nvSpPr>
        <p:spPr>
          <a:xfrm>
            <a:off x="9179667" y="6164279"/>
            <a:ext cx="1088048" cy="400110"/>
          </a:xfrm>
          <a:prstGeom prst="rect">
            <a:avLst/>
          </a:prstGeom>
          <a:noFill/>
        </p:spPr>
        <p:txBody>
          <a:bodyPr wrap="square" rtlCol="0">
            <a:spAutoFit/>
          </a:bodyPr>
          <a:lstStyle/>
          <a:p>
            <a:r>
              <a:rPr kumimoji="1" lang="ja-JP" altLang="en-US" sz="1000" dirty="0">
                <a:solidFill>
                  <a:srgbClr val="002060"/>
                </a:solidFill>
                <a:highlight>
                  <a:srgbClr val="FFFF99"/>
                </a:highlight>
                <a:latin typeface="HGPｺﾞｼｯｸM" panose="020B0600000000000000" pitchFamily="50" charset="-128"/>
                <a:ea typeface="HGPｺﾞｼｯｸM" panose="020B0600000000000000" pitchFamily="50" charset="-128"/>
              </a:rPr>
              <a:t>卒園アルバム</a:t>
            </a:r>
            <a:endParaRPr kumimoji="1" lang="en-US" altLang="ja-JP" sz="1000" dirty="0">
              <a:solidFill>
                <a:srgbClr val="002060"/>
              </a:solidFill>
              <a:highlight>
                <a:srgbClr val="FFFF99"/>
              </a:highlight>
              <a:latin typeface="HGPｺﾞｼｯｸM" panose="020B0600000000000000" pitchFamily="50" charset="-128"/>
              <a:ea typeface="HGPｺﾞｼｯｸM" panose="020B0600000000000000" pitchFamily="50" charset="-128"/>
            </a:endParaRPr>
          </a:p>
          <a:p>
            <a:r>
              <a:rPr kumimoji="1" lang="ja-JP" altLang="en-US" sz="1000" dirty="0">
                <a:solidFill>
                  <a:srgbClr val="002060"/>
                </a:solidFill>
                <a:highlight>
                  <a:srgbClr val="FFFF99"/>
                </a:highlight>
                <a:latin typeface="HGPｺﾞｼｯｸM" panose="020B0600000000000000" pitchFamily="50" charset="-128"/>
                <a:ea typeface="HGPｺﾞｼｯｸM" panose="020B0600000000000000" pitchFamily="50" charset="-128"/>
              </a:rPr>
              <a:t>撮影（さくら組）</a:t>
            </a:r>
          </a:p>
        </p:txBody>
      </p:sp>
      <p:sp>
        <p:nvSpPr>
          <p:cNvPr id="9" name="テキスト ボックス 8">
            <a:extLst>
              <a:ext uri="{FF2B5EF4-FFF2-40B4-BE49-F238E27FC236}">
                <a16:creationId xmlns:a16="http://schemas.microsoft.com/office/drawing/2014/main" id="{3E7AE759-8990-256D-E942-405D6A76EB35}"/>
              </a:ext>
            </a:extLst>
          </p:cNvPr>
          <p:cNvSpPr txBox="1"/>
          <p:nvPr/>
        </p:nvSpPr>
        <p:spPr>
          <a:xfrm>
            <a:off x="9331278" y="7218832"/>
            <a:ext cx="1088048" cy="261610"/>
          </a:xfrm>
          <a:prstGeom prst="rect">
            <a:avLst/>
          </a:prstGeom>
          <a:noFill/>
        </p:spPr>
        <p:txBody>
          <a:bodyPr wrap="square" rtlCol="0">
            <a:spAutoFit/>
          </a:bodyPr>
          <a:lstStyle/>
          <a:p>
            <a:r>
              <a:rPr kumimoji="1" lang="ja-JP" altLang="en-US" sz="1100" dirty="0">
                <a:solidFill>
                  <a:srgbClr val="002060"/>
                </a:solidFill>
                <a:highlight>
                  <a:srgbClr val="FFFF99"/>
                </a:highlight>
                <a:latin typeface="HGPｺﾞｼｯｸM" panose="020B0600000000000000" pitchFamily="50" charset="-128"/>
                <a:ea typeface="HGPｺﾞｼｯｸM" panose="020B0600000000000000" pitchFamily="50" charset="-128"/>
              </a:rPr>
              <a:t>フリー参観</a:t>
            </a:r>
            <a:endParaRPr kumimoji="1" lang="en-US" altLang="ja-JP" sz="1100" dirty="0">
              <a:solidFill>
                <a:srgbClr val="002060"/>
              </a:solidFill>
              <a:highlight>
                <a:srgbClr val="FFFF99"/>
              </a:highlight>
              <a:latin typeface="HGPｺﾞｼｯｸM" panose="020B0600000000000000" pitchFamily="50" charset="-128"/>
              <a:ea typeface="HGPｺﾞｼｯｸM" panose="020B0600000000000000" pitchFamily="50" charset="-128"/>
            </a:endParaRPr>
          </a:p>
        </p:txBody>
      </p:sp>
      <p:sp>
        <p:nvSpPr>
          <p:cNvPr id="15" name="テキスト ボックス 14">
            <a:extLst>
              <a:ext uri="{FF2B5EF4-FFF2-40B4-BE49-F238E27FC236}">
                <a16:creationId xmlns:a16="http://schemas.microsoft.com/office/drawing/2014/main" id="{B11F60B6-40BC-4075-F062-80F25BFF613D}"/>
              </a:ext>
            </a:extLst>
          </p:cNvPr>
          <p:cNvSpPr txBox="1"/>
          <p:nvPr/>
        </p:nvSpPr>
        <p:spPr>
          <a:xfrm>
            <a:off x="7903013" y="5975836"/>
            <a:ext cx="842967" cy="230832"/>
          </a:xfrm>
          <a:prstGeom prst="rect">
            <a:avLst/>
          </a:prstGeom>
          <a:noFill/>
        </p:spPr>
        <p:txBody>
          <a:bodyPr wrap="square" rtlCol="0">
            <a:spAutoFit/>
          </a:bodyPr>
          <a:lstStyle/>
          <a:p>
            <a:r>
              <a:rPr kumimoji="1" lang="ja-JP" altLang="en-US" sz="900" dirty="0">
                <a:latin typeface="HGｺﾞｼｯｸM" panose="020B0609000000000000" pitchFamily="49" charset="-128"/>
                <a:ea typeface="HGｺﾞｼｯｸM" panose="020B0609000000000000" pitchFamily="49" charset="-128"/>
              </a:rPr>
              <a:t>十五夜</a:t>
            </a:r>
          </a:p>
        </p:txBody>
      </p:sp>
      <p:pic>
        <p:nvPicPr>
          <p:cNvPr id="29" name="図 28">
            <a:extLst>
              <a:ext uri="{FF2B5EF4-FFF2-40B4-BE49-F238E27FC236}">
                <a16:creationId xmlns:a16="http://schemas.microsoft.com/office/drawing/2014/main" id="{2AD59CD3-7E8C-66AE-1D6D-F22C712E4390}"/>
              </a:ext>
            </a:extLst>
          </p:cNvPr>
          <p:cNvPicPr>
            <a:picLocks noChangeAspect="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308194" y="5251946"/>
            <a:ext cx="219836" cy="294580"/>
          </a:xfrm>
          <a:prstGeom prst="rect">
            <a:avLst/>
          </a:prstGeom>
        </p:spPr>
      </p:pic>
    </p:spTree>
    <p:extLst>
      <p:ext uri="{BB962C8B-B14F-4D97-AF65-F5344CB8AC3E}">
        <p14:creationId xmlns:p14="http://schemas.microsoft.com/office/powerpoint/2010/main" val="3447495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5" name="図 1044">
            <a:extLst>
              <a:ext uri="{FF2B5EF4-FFF2-40B4-BE49-F238E27FC236}">
                <a16:creationId xmlns:a16="http://schemas.microsoft.com/office/drawing/2014/main" id="{6F8BC72B-1CBB-1FC8-CF2D-048CF3525D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7" y="2371361"/>
            <a:ext cx="1583636" cy="1187727"/>
          </a:xfrm>
          <a:prstGeom prst="rect">
            <a:avLst/>
          </a:prstGeom>
        </p:spPr>
      </p:pic>
      <p:pic>
        <p:nvPicPr>
          <p:cNvPr id="1027" name="Picture 6" descr="11月のイラストNo.32『フレーム：七五三』／無料のフリー素材集【花鳥風月】">
            <a:extLst>
              <a:ext uri="{FF2B5EF4-FFF2-40B4-BE49-F238E27FC236}">
                <a16:creationId xmlns:a16="http://schemas.microsoft.com/office/drawing/2014/main" id="{C50CA51A-B056-E159-C5F1-162E1A6DAA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1938"/>
          <a:stretch/>
        </p:blipFill>
        <p:spPr bwMode="auto">
          <a:xfrm>
            <a:off x="6680077" y="4464744"/>
            <a:ext cx="6047476" cy="384720"/>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4" descr="11frame002 « ブログ・三ノ宮通信">
            <a:extLst>
              <a:ext uri="{FF2B5EF4-FFF2-40B4-BE49-F238E27FC236}">
                <a16:creationId xmlns:a16="http://schemas.microsoft.com/office/drawing/2014/main" id="{A62630AA-B61C-5975-5E10-A2497469FE7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t="32797" r="1345" b="30843"/>
          <a:stretch/>
        </p:blipFill>
        <p:spPr bwMode="auto">
          <a:xfrm>
            <a:off x="6676770" y="4718427"/>
            <a:ext cx="6201030" cy="91790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秋 ライン ゆるキャライラスト - No: 269557｜無料イラスト・フリー素材なら「イラストAC」">
            <a:extLst>
              <a:ext uri="{FF2B5EF4-FFF2-40B4-BE49-F238E27FC236}">
                <a16:creationId xmlns:a16="http://schemas.microsoft.com/office/drawing/2014/main" id="{DE0E34D0-BD6A-385A-DE3A-62CEA315BB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42326" y="4066009"/>
            <a:ext cx="2519548" cy="1886886"/>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8" descr="おたんじょうびイラスト｜無料イラスト・フリー素材なら「イラストAC」">
            <a:extLst>
              <a:ext uri="{FF2B5EF4-FFF2-40B4-BE49-F238E27FC236}">
                <a16:creationId xmlns:a16="http://schemas.microsoft.com/office/drawing/2014/main" id="{660886EF-AB19-7C22-1D63-21201A598C9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59187"/>
          <a:stretch/>
        </p:blipFill>
        <p:spPr bwMode="auto">
          <a:xfrm>
            <a:off x="-126726" y="5138320"/>
            <a:ext cx="6278562" cy="1826486"/>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2" descr="かわいい鈴ともみじの七五三フレーム・七五三や11月の神社・鈴の絵と秋らしい紅葉イ... | フレーム（飾り枠）｜Decome">
            <a:extLst>
              <a:ext uri="{FF2B5EF4-FFF2-40B4-BE49-F238E27FC236}">
                <a16:creationId xmlns:a16="http://schemas.microsoft.com/office/drawing/2014/main" id="{1D2F02B1-9CFF-7691-9D10-7AD65AC490E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1975" t="69275" r="20688"/>
          <a:stretch/>
        </p:blipFill>
        <p:spPr bwMode="auto">
          <a:xfrm>
            <a:off x="13378089" y="6131664"/>
            <a:ext cx="3137770" cy="692911"/>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2" descr="かわいい鈴ともみじの七五三フレーム・七五三や11月の神社・鈴の絵と秋らしい紅葉イ... | フレーム（飾り枠）｜Decome">
            <a:extLst>
              <a:ext uri="{FF2B5EF4-FFF2-40B4-BE49-F238E27FC236}">
                <a16:creationId xmlns:a16="http://schemas.microsoft.com/office/drawing/2014/main" id="{40360290-27D3-EEFA-FC27-AC8EDB3E773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1975" r="20688" b="64709"/>
          <a:stretch/>
        </p:blipFill>
        <p:spPr bwMode="auto">
          <a:xfrm>
            <a:off x="13584671" y="6043296"/>
            <a:ext cx="3137770" cy="79587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芋ほりのイラスト-無料イラスト">
            <a:extLst>
              <a:ext uri="{FF2B5EF4-FFF2-40B4-BE49-F238E27FC236}">
                <a16:creationId xmlns:a16="http://schemas.microsoft.com/office/drawing/2014/main" id="{862E8A77-4B38-0D66-4FA1-B3203CA646A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734698" y="7553565"/>
            <a:ext cx="3190140" cy="2398615"/>
          </a:xfrm>
          <a:prstGeom prst="rect">
            <a:avLst/>
          </a:prstGeom>
          <a:noFill/>
          <a:extLst>
            <a:ext uri="{909E8E84-426E-40DD-AFC4-6F175D3DCCD1}">
              <a14:hiddenFill xmlns:a14="http://schemas.microsoft.com/office/drawing/2010/main">
                <a:solidFill>
                  <a:srgbClr val="FFFFFF"/>
                </a:solidFill>
              </a14:hiddenFill>
            </a:ext>
          </a:extLst>
        </p:spPr>
      </p:pic>
      <p:sp>
        <p:nvSpPr>
          <p:cNvPr id="70" name="テキスト ボックス 69">
            <a:extLst>
              <a:ext uri="{FF2B5EF4-FFF2-40B4-BE49-F238E27FC236}">
                <a16:creationId xmlns:a16="http://schemas.microsoft.com/office/drawing/2014/main" id="{15A59F21-6393-F80F-1AEF-FCD02F969F7F}"/>
              </a:ext>
            </a:extLst>
          </p:cNvPr>
          <p:cNvSpPr txBox="1"/>
          <p:nvPr/>
        </p:nvSpPr>
        <p:spPr>
          <a:xfrm>
            <a:off x="3791" y="-13926"/>
            <a:ext cx="6017663" cy="1812122"/>
          </a:xfrm>
          <a:prstGeom prst="rect">
            <a:avLst/>
          </a:prstGeom>
          <a:solidFill>
            <a:srgbClr val="FFEBFB"/>
          </a:solidFill>
        </p:spPr>
        <p:txBody>
          <a:bodyPr wrap="square" rtlCol="0">
            <a:spAutoFit/>
          </a:bodyPr>
          <a:lstStyle/>
          <a:p>
            <a:endParaRPr kumimoji="1" lang="ja-JP" altLang="en-US" dirty="0"/>
          </a:p>
        </p:txBody>
      </p:sp>
      <p:sp>
        <p:nvSpPr>
          <p:cNvPr id="117" name="正方形/長方形 116">
            <a:extLst>
              <a:ext uri="{FF2B5EF4-FFF2-40B4-BE49-F238E27FC236}">
                <a16:creationId xmlns:a16="http://schemas.microsoft.com/office/drawing/2014/main" id="{89BA0AD7-A00B-5545-1907-1F6C502FF61D}"/>
              </a:ext>
            </a:extLst>
          </p:cNvPr>
          <p:cNvSpPr/>
          <p:nvPr/>
        </p:nvSpPr>
        <p:spPr>
          <a:xfrm>
            <a:off x="-3129505" y="765945"/>
            <a:ext cx="3071250" cy="2259604"/>
          </a:xfrm>
          <a:prstGeom prst="rect">
            <a:avLst/>
          </a:prstGeom>
          <a:noFill/>
          <a:ln w="19050">
            <a:solidFill>
              <a:srgbClr val="EC2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雲 52">
            <a:extLst>
              <a:ext uri="{FF2B5EF4-FFF2-40B4-BE49-F238E27FC236}">
                <a16:creationId xmlns:a16="http://schemas.microsoft.com/office/drawing/2014/main" id="{418EF2DA-AB4E-1B04-7DB8-5C75822B4A96}"/>
              </a:ext>
            </a:extLst>
          </p:cNvPr>
          <p:cNvSpPr/>
          <p:nvPr/>
        </p:nvSpPr>
        <p:spPr>
          <a:xfrm rot="214960">
            <a:off x="-2311938" y="5974176"/>
            <a:ext cx="1706143" cy="614464"/>
          </a:xfrm>
          <a:prstGeom prst="cloud">
            <a:avLst/>
          </a:prstGeom>
          <a:solidFill>
            <a:srgbClr val="DFFF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33" name="図 32">
            <a:extLst>
              <a:ext uri="{FF2B5EF4-FFF2-40B4-BE49-F238E27FC236}">
                <a16:creationId xmlns:a16="http://schemas.microsoft.com/office/drawing/2014/main" id="{1321D478-9E68-F604-7FF5-A6B0915E6DBF}"/>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101211" y="2681392"/>
            <a:ext cx="2962887" cy="1773572"/>
          </a:xfrm>
          <a:prstGeom prst="rect">
            <a:avLst/>
          </a:prstGeom>
        </p:spPr>
      </p:pic>
      <p:pic>
        <p:nvPicPr>
          <p:cNvPr id="97" name="図 96">
            <a:extLst>
              <a:ext uri="{FF2B5EF4-FFF2-40B4-BE49-F238E27FC236}">
                <a16:creationId xmlns:a16="http://schemas.microsoft.com/office/drawing/2014/main" id="{04EE6C4F-77F8-7128-6F4B-A64B307E3FF3}"/>
              </a:ext>
            </a:extLst>
          </p:cNvPr>
          <p:cNvPicPr>
            <a:picLocks noChangeAspect="1"/>
          </p:cNvPicPr>
          <p:nvPr/>
        </p:nvPicPr>
        <p:blipFill rotWithShape="1">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l="12341" t="83560" r="7729" b="-1"/>
          <a:stretch/>
        </p:blipFill>
        <p:spPr>
          <a:xfrm rot="10800000">
            <a:off x="-13738" y="-385047"/>
            <a:ext cx="2070141" cy="319363"/>
          </a:xfrm>
          <a:prstGeom prst="rect">
            <a:avLst/>
          </a:prstGeom>
        </p:spPr>
      </p:pic>
      <p:pic>
        <p:nvPicPr>
          <p:cNvPr id="6" name="図 5">
            <a:extLst>
              <a:ext uri="{FF2B5EF4-FFF2-40B4-BE49-F238E27FC236}">
                <a16:creationId xmlns:a16="http://schemas.microsoft.com/office/drawing/2014/main" id="{011FA0FE-3333-5040-AED7-BC469DE6A91B}"/>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214705" y="7206504"/>
            <a:ext cx="3220535" cy="2599299"/>
          </a:xfrm>
          <a:prstGeom prst="rect">
            <a:avLst/>
          </a:prstGeom>
        </p:spPr>
      </p:pic>
      <p:sp>
        <p:nvSpPr>
          <p:cNvPr id="52" name="楕円 51">
            <a:extLst>
              <a:ext uri="{FF2B5EF4-FFF2-40B4-BE49-F238E27FC236}">
                <a16:creationId xmlns:a16="http://schemas.microsoft.com/office/drawing/2014/main" id="{53687726-0F41-9B6D-B272-158D3970F506}"/>
              </a:ext>
            </a:extLst>
          </p:cNvPr>
          <p:cNvSpPr/>
          <p:nvPr/>
        </p:nvSpPr>
        <p:spPr>
          <a:xfrm>
            <a:off x="3265789" y="6131801"/>
            <a:ext cx="1937170" cy="398620"/>
          </a:xfrm>
          <a:prstGeom prst="ellipse">
            <a:avLst/>
          </a:prstGeom>
          <a:solidFill>
            <a:srgbClr val="BAF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7" name="テキスト ボックス 86">
            <a:extLst>
              <a:ext uri="{FF2B5EF4-FFF2-40B4-BE49-F238E27FC236}">
                <a16:creationId xmlns:a16="http://schemas.microsoft.com/office/drawing/2014/main" id="{50FBD085-9DC9-B69E-A791-5B3142762DA3}"/>
              </a:ext>
            </a:extLst>
          </p:cNvPr>
          <p:cNvSpPr txBox="1"/>
          <p:nvPr/>
        </p:nvSpPr>
        <p:spPr>
          <a:xfrm>
            <a:off x="7688374" y="1265437"/>
            <a:ext cx="5039179" cy="600164"/>
          </a:xfrm>
          <a:prstGeom prst="rect">
            <a:avLst/>
          </a:prstGeom>
          <a:noFill/>
        </p:spPr>
        <p:txBody>
          <a:bodyPr wrap="square" rtlCol="0">
            <a:spAutoFit/>
          </a:bodyPr>
          <a:lstStyle/>
          <a:p>
            <a:r>
              <a:rPr kumimoji="1" lang="ja-JP" altLang="en-US" sz="1100" dirty="0">
                <a:latin typeface="HGPｺﾞｼｯｸM" panose="020B0600000000000000" pitchFamily="50" charset="-128"/>
                <a:ea typeface="HGPｺﾞｼｯｸM" panose="020B0600000000000000" pitchFamily="50" charset="-128"/>
              </a:rPr>
              <a:t>　朝の挨拶が大きな声でできると、挨拶された人も気持ちがいいし、自分も気持ちがいいものです。</a:t>
            </a:r>
            <a:r>
              <a:rPr kumimoji="1" lang="en-US" altLang="ja-JP" sz="1100" dirty="0">
                <a:latin typeface="HGPｺﾞｼｯｸM" panose="020B0600000000000000" pitchFamily="50" charset="-128"/>
                <a:ea typeface="HGPｺﾞｼｯｸM" panose="020B0600000000000000" pitchFamily="50" charset="-128"/>
              </a:rPr>
              <a:t>『</a:t>
            </a:r>
            <a:r>
              <a:rPr kumimoji="1" lang="ja-JP" altLang="en-US" sz="1100" dirty="0">
                <a:latin typeface="HGPｺﾞｼｯｸM" panose="020B0600000000000000" pitchFamily="50" charset="-128"/>
                <a:ea typeface="HGPｺﾞｼｯｸM" panose="020B0600000000000000" pitchFamily="50" charset="-128"/>
              </a:rPr>
              <a:t>１日がんばろう！</a:t>
            </a:r>
            <a:r>
              <a:rPr kumimoji="1" lang="en-US" altLang="ja-JP" sz="1100" dirty="0">
                <a:latin typeface="HGPｺﾞｼｯｸM" panose="020B0600000000000000" pitchFamily="50" charset="-128"/>
                <a:ea typeface="HGPｺﾞｼｯｸM" panose="020B0600000000000000" pitchFamily="50" charset="-128"/>
              </a:rPr>
              <a:t>』</a:t>
            </a:r>
            <a:r>
              <a:rPr kumimoji="1" lang="ja-JP" altLang="en-US" sz="1100" dirty="0">
                <a:latin typeface="HGPｺﾞｼｯｸM" panose="020B0600000000000000" pitchFamily="50" charset="-128"/>
                <a:ea typeface="HGPｺﾞｼｯｸM" panose="020B0600000000000000" pitchFamily="50" charset="-128"/>
              </a:rPr>
              <a:t>と元気も出てきます。気持ちのよい挨拶を心掛けていきましょう。</a:t>
            </a:r>
          </a:p>
        </p:txBody>
      </p:sp>
      <p:sp>
        <p:nvSpPr>
          <p:cNvPr id="35" name="四角形: 角を丸くする 34">
            <a:extLst>
              <a:ext uri="{FF2B5EF4-FFF2-40B4-BE49-F238E27FC236}">
                <a16:creationId xmlns:a16="http://schemas.microsoft.com/office/drawing/2014/main" id="{C2FFB14D-5F13-332B-042C-AFA47403D037}"/>
              </a:ext>
            </a:extLst>
          </p:cNvPr>
          <p:cNvSpPr/>
          <p:nvPr/>
        </p:nvSpPr>
        <p:spPr>
          <a:xfrm>
            <a:off x="9644507" y="1906623"/>
            <a:ext cx="3148262" cy="2432235"/>
          </a:xfrm>
          <a:prstGeom prst="roundRect">
            <a:avLst/>
          </a:prstGeom>
          <a:solidFill>
            <a:srgbClr val="BAF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dirty="0"/>
          </a:p>
        </p:txBody>
      </p:sp>
      <p:sp>
        <p:nvSpPr>
          <p:cNvPr id="32" name="正方形/長方形 31">
            <a:extLst>
              <a:ext uri="{FF2B5EF4-FFF2-40B4-BE49-F238E27FC236}">
                <a16:creationId xmlns:a16="http://schemas.microsoft.com/office/drawing/2014/main" id="{C3134D9B-B6E6-E63A-B39C-7DD5F36C1E18}"/>
              </a:ext>
            </a:extLst>
          </p:cNvPr>
          <p:cNvSpPr/>
          <p:nvPr/>
        </p:nvSpPr>
        <p:spPr>
          <a:xfrm>
            <a:off x="-6457" y="9127323"/>
            <a:ext cx="6077634" cy="48329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10" name="テキスト ボックス 9">
            <a:extLst>
              <a:ext uri="{FF2B5EF4-FFF2-40B4-BE49-F238E27FC236}">
                <a16:creationId xmlns:a16="http://schemas.microsoft.com/office/drawing/2014/main" id="{A37E6185-47FF-EF95-763E-95B59AE36B0D}"/>
              </a:ext>
            </a:extLst>
          </p:cNvPr>
          <p:cNvSpPr txBox="1"/>
          <p:nvPr/>
        </p:nvSpPr>
        <p:spPr>
          <a:xfrm>
            <a:off x="37580" y="9176906"/>
            <a:ext cx="6077633" cy="430887"/>
          </a:xfrm>
          <a:prstGeom prst="rect">
            <a:avLst/>
          </a:prstGeom>
          <a:noFill/>
        </p:spPr>
        <p:txBody>
          <a:bodyPr wrap="square" rtlCol="0">
            <a:spAutoFit/>
          </a:bodyPr>
          <a:lstStyle/>
          <a:p>
            <a:r>
              <a:rPr lang="ja-JP" altLang="en-US" sz="1100" dirty="0">
                <a:latin typeface="+mn-ea"/>
              </a:rPr>
              <a:t>社会福祉法人　照桑福祉会</a:t>
            </a:r>
            <a:r>
              <a:rPr lang="en-US" altLang="ja-JP" sz="1100" dirty="0">
                <a:latin typeface="+mn-ea"/>
              </a:rPr>
              <a:t>    </a:t>
            </a:r>
            <a:r>
              <a:rPr lang="ja-JP" altLang="en-US" sz="1100" dirty="0">
                <a:latin typeface="+mn-ea"/>
              </a:rPr>
              <a:t>幼保連携型認定こども園　 はとり保育園</a:t>
            </a:r>
            <a:endParaRPr lang="en-US" altLang="ja-JP" sz="1100" dirty="0">
              <a:latin typeface="+mn-ea"/>
            </a:endParaRPr>
          </a:p>
          <a:p>
            <a:r>
              <a:rPr lang="ja-JP" altLang="en-US" sz="1100" dirty="0">
                <a:latin typeface="+mn-ea"/>
              </a:rPr>
              <a:t>            〒３１９－０１２３　小美玉市羽鳥２８１５－１　   ☎０２９９－２８－７６２８</a:t>
            </a:r>
            <a:r>
              <a:rPr lang="ja-JP" altLang="en-US" sz="900" dirty="0">
                <a:latin typeface="+mn-ea"/>
              </a:rPr>
              <a:t>　　</a:t>
            </a:r>
          </a:p>
        </p:txBody>
      </p:sp>
      <p:sp>
        <p:nvSpPr>
          <p:cNvPr id="27" name="テキスト ボックス 26">
            <a:extLst>
              <a:ext uri="{FF2B5EF4-FFF2-40B4-BE49-F238E27FC236}">
                <a16:creationId xmlns:a16="http://schemas.microsoft.com/office/drawing/2014/main" id="{D1728D0B-7A08-B29F-6312-26063AE48E45}"/>
              </a:ext>
            </a:extLst>
          </p:cNvPr>
          <p:cNvSpPr txBox="1"/>
          <p:nvPr/>
        </p:nvSpPr>
        <p:spPr>
          <a:xfrm>
            <a:off x="1415454" y="5694149"/>
            <a:ext cx="3223242" cy="369332"/>
          </a:xfrm>
          <a:prstGeom prst="rect">
            <a:avLst/>
          </a:prstGeom>
          <a:noFill/>
        </p:spPr>
        <p:txBody>
          <a:bodyPr wrap="square" rtlCol="0">
            <a:spAutoFit/>
          </a:bodyPr>
          <a:lstStyle/>
          <a:p>
            <a:r>
              <a:rPr kumimoji="1" lang="ja-JP" altLang="en-US" b="1" dirty="0">
                <a:solidFill>
                  <a:srgbClr val="0070C0"/>
                </a:solidFill>
                <a:latin typeface="HGS創英角ﾎﾟｯﾌﾟ体" panose="040B0A00000000000000" pitchFamily="50" charset="-128"/>
                <a:ea typeface="HGS創英角ﾎﾟｯﾌﾟ体" panose="040B0A00000000000000" pitchFamily="50" charset="-128"/>
              </a:rPr>
              <a:t>☆１０月生まれのお友達☆　　 </a:t>
            </a:r>
          </a:p>
        </p:txBody>
      </p:sp>
      <p:sp>
        <p:nvSpPr>
          <p:cNvPr id="28" name="テキスト ボックス 27">
            <a:extLst>
              <a:ext uri="{FF2B5EF4-FFF2-40B4-BE49-F238E27FC236}">
                <a16:creationId xmlns:a16="http://schemas.microsoft.com/office/drawing/2014/main" id="{7963643F-E02E-4B60-0331-EF07AB2003E5}"/>
              </a:ext>
            </a:extLst>
          </p:cNvPr>
          <p:cNvSpPr txBox="1"/>
          <p:nvPr/>
        </p:nvSpPr>
        <p:spPr>
          <a:xfrm>
            <a:off x="339516" y="6729805"/>
            <a:ext cx="3048121" cy="1546577"/>
          </a:xfrm>
          <a:prstGeom prst="rect">
            <a:avLst/>
          </a:prstGeom>
          <a:noFill/>
        </p:spPr>
        <p:txBody>
          <a:bodyPr wrap="square" rtlCol="0">
            <a:spAutoFit/>
          </a:bodyPr>
          <a:lstStyle/>
          <a:p>
            <a:r>
              <a:rPr kumimoji="1" lang="ja-JP" altLang="en-US" sz="1050" dirty="0">
                <a:latin typeface="HG丸ｺﾞｼｯｸM-PRO" panose="020F0600000000000000" pitchFamily="50" charset="-128"/>
                <a:ea typeface="HG丸ｺﾞｼｯｸM-PRO" panose="020F0600000000000000" pitchFamily="50" charset="-128"/>
              </a:rPr>
              <a:t>ひまわり組</a:t>
            </a:r>
            <a:endParaRPr kumimoji="1" lang="en-US" altLang="ja-JP" sz="1050" dirty="0">
              <a:latin typeface="HG丸ｺﾞｼｯｸM-PRO" panose="020F0600000000000000" pitchFamily="50" charset="-128"/>
              <a:ea typeface="HG丸ｺﾞｼｯｸM-PRO" panose="020F0600000000000000" pitchFamily="50" charset="-128"/>
            </a:endParaRPr>
          </a:p>
          <a:p>
            <a:r>
              <a:rPr kumimoji="1" lang="ja-JP" altLang="en-US" sz="1050" dirty="0">
                <a:latin typeface="HG丸ｺﾞｼｯｸM-PRO" panose="020F0600000000000000" pitchFamily="50" charset="-128"/>
                <a:ea typeface="HG丸ｺﾞｼｯｸM-PRO" panose="020F0600000000000000" pitchFamily="50" charset="-128"/>
              </a:rPr>
              <a:t>　奥村　そうた  さん　 </a:t>
            </a:r>
            <a:r>
              <a:rPr kumimoji="1" lang="en-US" altLang="ja-JP" sz="1050" dirty="0">
                <a:latin typeface="HG丸ｺﾞｼｯｸM-PRO" panose="020F0600000000000000" pitchFamily="50" charset="-128"/>
                <a:ea typeface="HG丸ｺﾞｼｯｸM-PRO" panose="020F0600000000000000" pitchFamily="50" charset="-128"/>
              </a:rPr>
              <a:t>(26</a:t>
            </a:r>
            <a:r>
              <a:rPr kumimoji="1" lang="ja-JP" altLang="en-US" sz="1050" dirty="0">
                <a:latin typeface="HG丸ｺﾞｼｯｸM-PRO" panose="020F0600000000000000" pitchFamily="50" charset="-128"/>
                <a:ea typeface="HG丸ｺﾞｼｯｸM-PRO" panose="020F0600000000000000" pitchFamily="50" charset="-128"/>
              </a:rPr>
              <a:t>日生</a:t>
            </a:r>
            <a:r>
              <a:rPr kumimoji="1" lang="en-US" altLang="ja-JP" sz="1050" dirty="0">
                <a:latin typeface="HG丸ｺﾞｼｯｸM-PRO" panose="020F0600000000000000" pitchFamily="50" charset="-128"/>
                <a:ea typeface="HG丸ｺﾞｼｯｸM-PRO" panose="020F0600000000000000" pitchFamily="50" charset="-128"/>
              </a:rPr>
              <a:t>)</a:t>
            </a:r>
            <a:r>
              <a:rPr kumimoji="1" lang="ja-JP" altLang="en-US" sz="1050" dirty="0">
                <a:latin typeface="HG丸ｺﾞｼｯｸM-PRO" panose="020F0600000000000000" pitchFamily="50" charset="-128"/>
                <a:ea typeface="HG丸ｺﾞｼｯｸM-PRO" panose="020F0600000000000000" pitchFamily="50" charset="-128"/>
              </a:rPr>
              <a:t>  ５さい　 　</a:t>
            </a:r>
            <a:endParaRPr kumimoji="1" lang="en-US" altLang="ja-JP" sz="1050" dirty="0">
              <a:latin typeface="HG丸ｺﾞｼｯｸM-PRO" panose="020F0600000000000000" pitchFamily="50" charset="-128"/>
              <a:ea typeface="HG丸ｺﾞｼｯｸM-PRO" panose="020F0600000000000000" pitchFamily="50" charset="-128"/>
            </a:endParaRPr>
          </a:p>
          <a:p>
            <a:r>
              <a:rPr kumimoji="1" lang="ja-JP" altLang="en-US" sz="1050" dirty="0">
                <a:latin typeface="HG丸ｺﾞｼｯｸM-PRO" panose="020F0600000000000000" pitchFamily="50" charset="-128"/>
                <a:ea typeface="HG丸ｺﾞｼｯｸM-PRO" panose="020F0600000000000000" pitchFamily="50" charset="-128"/>
              </a:rPr>
              <a:t>　鈴木　あんな  さん　</a:t>
            </a:r>
            <a:r>
              <a:rPr kumimoji="1" lang="en-US" altLang="ja-JP" sz="1050" dirty="0">
                <a:latin typeface="HG丸ｺﾞｼｯｸM-PRO" panose="020F0600000000000000" pitchFamily="50" charset="-128"/>
                <a:ea typeface="HG丸ｺﾞｼｯｸM-PRO" panose="020F0600000000000000" pitchFamily="50" charset="-128"/>
              </a:rPr>
              <a:t> (30</a:t>
            </a:r>
            <a:r>
              <a:rPr kumimoji="1" lang="ja-JP" altLang="en-US" sz="1050" dirty="0">
                <a:latin typeface="HG丸ｺﾞｼｯｸM-PRO" panose="020F0600000000000000" pitchFamily="50" charset="-128"/>
                <a:ea typeface="HG丸ｺﾞｼｯｸM-PRO" panose="020F0600000000000000" pitchFamily="50" charset="-128"/>
              </a:rPr>
              <a:t>日生</a:t>
            </a:r>
            <a:r>
              <a:rPr kumimoji="1" lang="en-US" altLang="ja-JP" sz="1050" dirty="0">
                <a:latin typeface="HG丸ｺﾞｼｯｸM-PRO" panose="020F0600000000000000" pitchFamily="50" charset="-128"/>
                <a:ea typeface="HG丸ｺﾞｼｯｸM-PRO" panose="020F0600000000000000" pitchFamily="50" charset="-128"/>
              </a:rPr>
              <a:t>)  </a:t>
            </a:r>
            <a:r>
              <a:rPr kumimoji="1" lang="ja-JP" altLang="en-US" sz="1050" dirty="0">
                <a:latin typeface="HG丸ｺﾞｼｯｸM-PRO" panose="020F0600000000000000" pitchFamily="50" charset="-128"/>
                <a:ea typeface="HG丸ｺﾞｼｯｸM-PRO" panose="020F0600000000000000" pitchFamily="50" charset="-128"/>
              </a:rPr>
              <a:t>５さい　</a:t>
            </a:r>
            <a:endParaRPr kumimoji="1" lang="en-US" altLang="ja-JP" sz="1050" dirty="0">
              <a:latin typeface="HG丸ｺﾞｼｯｸM-PRO" panose="020F0600000000000000" pitchFamily="50" charset="-128"/>
              <a:ea typeface="HG丸ｺﾞｼｯｸM-PRO" panose="020F0600000000000000" pitchFamily="50" charset="-128"/>
            </a:endParaRPr>
          </a:p>
          <a:p>
            <a:endParaRPr kumimoji="1" lang="en-US" altLang="ja-JP" sz="1050" dirty="0">
              <a:latin typeface="HG丸ｺﾞｼｯｸM-PRO" panose="020F0600000000000000" pitchFamily="50" charset="-128"/>
              <a:ea typeface="HG丸ｺﾞｼｯｸM-PRO" panose="020F0600000000000000" pitchFamily="50" charset="-128"/>
            </a:endParaRPr>
          </a:p>
          <a:p>
            <a:r>
              <a:rPr kumimoji="1" lang="ja-JP" altLang="en-US" sz="1050" dirty="0">
                <a:latin typeface="HG丸ｺﾞｼｯｸM-PRO" panose="020F0600000000000000" pitchFamily="50" charset="-128"/>
                <a:ea typeface="HG丸ｺﾞｼｯｸM-PRO" panose="020F0600000000000000" pitchFamily="50" charset="-128"/>
              </a:rPr>
              <a:t>すみれ組</a:t>
            </a:r>
            <a:endParaRPr kumimoji="1" lang="en-US" altLang="ja-JP" sz="1050" dirty="0">
              <a:latin typeface="HG丸ｺﾞｼｯｸM-PRO" panose="020F0600000000000000" pitchFamily="50" charset="-128"/>
              <a:ea typeface="HG丸ｺﾞｼｯｸM-PRO" panose="020F0600000000000000" pitchFamily="50" charset="-128"/>
            </a:endParaRPr>
          </a:p>
          <a:p>
            <a:r>
              <a:rPr kumimoji="1" lang="ja-JP" altLang="en-US" sz="1050" dirty="0">
                <a:latin typeface="HG丸ｺﾞｼｯｸM-PRO" panose="020F0600000000000000" pitchFamily="50" charset="-128"/>
                <a:ea typeface="HG丸ｺﾞｼｯｸM-PRO" panose="020F0600000000000000" pitchFamily="50" charset="-128"/>
              </a:rPr>
              <a:t>　佐伯　　せりか　さん  </a:t>
            </a:r>
            <a:r>
              <a:rPr kumimoji="1" lang="en-US" altLang="ja-JP" sz="1050" dirty="0">
                <a:latin typeface="HG丸ｺﾞｼｯｸM-PRO" panose="020F0600000000000000" pitchFamily="50" charset="-128"/>
                <a:ea typeface="HG丸ｺﾞｼｯｸM-PRO" panose="020F0600000000000000" pitchFamily="50" charset="-128"/>
              </a:rPr>
              <a:t>(</a:t>
            </a:r>
            <a:r>
              <a:rPr kumimoji="1" lang="ja-JP" altLang="en-US" sz="1050" dirty="0">
                <a:latin typeface="HG丸ｺﾞｼｯｸM-PRO" panose="020F0600000000000000" pitchFamily="50" charset="-128"/>
                <a:ea typeface="HG丸ｺﾞｼｯｸM-PRO" panose="020F0600000000000000" pitchFamily="50" charset="-128"/>
              </a:rPr>
              <a:t>８日生</a:t>
            </a:r>
            <a:r>
              <a:rPr kumimoji="1" lang="en-US" altLang="ja-JP" sz="1050" dirty="0">
                <a:latin typeface="HG丸ｺﾞｼｯｸM-PRO" panose="020F0600000000000000" pitchFamily="50" charset="-128"/>
                <a:ea typeface="HG丸ｺﾞｼｯｸM-PRO" panose="020F0600000000000000" pitchFamily="50" charset="-128"/>
              </a:rPr>
              <a:t>)  4</a:t>
            </a:r>
            <a:r>
              <a:rPr kumimoji="1" lang="ja-JP" altLang="en-US" sz="1050" dirty="0">
                <a:latin typeface="HG丸ｺﾞｼｯｸM-PRO" panose="020F0600000000000000" pitchFamily="50" charset="-128"/>
                <a:ea typeface="HG丸ｺﾞｼｯｸM-PRO" panose="020F0600000000000000" pitchFamily="50" charset="-128"/>
              </a:rPr>
              <a:t>さい</a:t>
            </a:r>
            <a:endParaRPr kumimoji="1" lang="en-US" altLang="ja-JP" sz="1050" dirty="0">
              <a:latin typeface="HG丸ｺﾞｼｯｸM-PRO" panose="020F0600000000000000" pitchFamily="50" charset="-128"/>
              <a:ea typeface="HG丸ｺﾞｼｯｸM-PRO" panose="020F0600000000000000" pitchFamily="50" charset="-128"/>
            </a:endParaRPr>
          </a:p>
          <a:p>
            <a:r>
              <a:rPr kumimoji="1" lang="ja-JP" altLang="en-US" sz="1050" dirty="0">
                <a:latin typeface="HG丸ｺﾞｼｯｸM-PRO" panose="020F0600000000000000" pitchFamily="50" charset="-128"/>
                <a:ea typeface="HG丸ｺﾞｼｯｸM-PRO" panose="020F0600000000000000" pitchFamily="50" charset="-128"/>
              </a:rPr>
              <a:t>　小松　　まい　　さん </a:t>
            </a:r>
            <a:r>
              <a:rPr kumimoji="1" lang="en-US" altLang="ja-JP" sz="1050" dirty="0">
                <a:latin typeface="HG丸ｺﾞｼｯｸM-PRO" panose="020F0600000000000000" pitchFamily="50" charset="-128"/>
                <a:ea typeface="HG丸ｺﾞｼｯｸM-PRO" panose="020F0600000000000000" pitchFamily="50" charset="-128"/>
              </a:rPr>
              <a:t>(13</a:t>
            </a:r>
            <a:r>
              <a:rPr kumimoji="1" lang="ja-JP" altLang="en-US" sz="1050" dirty="0">
                <a:latin typeface="HG丸ｺﾞｼｯｸM-PRO" panose="020F0600000000000000" pitchFamily="50" charset="-128"/>
                <a:ea typeface="HG丸ｺﾞｼｯｸM-PRO" panose="020F0600000000000000" pitchFamily="50" charset="-128"/>
              </a:rPr>
              <a:t>日生</a:t>
            </a:r>
            <a:r>
              <a:rPr kumimoji="1" lang="en-US" altLang="ja-JP" sz="1050" dirty="0">
                <a:latin typeface="HG丸ｺﾞｼｯｸM-PRO" panose="020F0600000000000000" pitchFamily="50" charset="-128"/>
                <a:ea typeface="HG丸ｺﾞｼｯｸM-PRO" panose="020F0600000000000000" pitchFamily="50" charset="-128"/>
              </a:rPr>
              <a:t>) 4</a:t>
            </a:r>
            <a:r>
              <a:rPr kumimoji="1" lang="ja-JP" altLang="en-US" sz="1050" dirty="0">
                <a:latin typeface="HG丸ｺﾞｼｯｸM-PRO" panose="020F0600000000000000" pitchFamily="50" charset="-128"/>
                <a:ea typeface="HG丸ｺﾞｼｯｸM-PRO" panose="020F0600000000000000" pitchFamily="50" charset="-128"/>
              </a:rPr>
              <a:t>さい</a:t>
            </a:r>
            <a:endParaRPr kumimoji="1" lang="en-US" altLang="ja-JP" sz="1050" dirty="0">
              <a:latin typeface="HG丸ｺﾞｼｯｸM-PRO" panose="020F0600000000000000" pitchFamily="50" charset="-128"/>
              <a:ea typeface="HG丸ｺﾞｼｯｸM-PRO" panose="020F0600000000000000" pitchFamily="50" charset="-128"/>
            </a:endParaRPr>
          </a:p>
          <a:p>
            <a:r>
              <a:rPr kumimoji="1" lang="ja-JP" altLang="en-US" sz="1050" dirty="0">
                <a:latin typeface="HG丸ｺﾞｼｯｸM-PRO" panose="020F0600000000000000" pitchFamily="50" charset="-128"/>
                <a:ea typeface="HG丸ｺﾞｼｯｸM-PRO" panose="020F0600000000000000" pitchFamily="50" charset="-128"/>
              </a:rPr>
              <a:t>　稲村　　はづき　さん </a:t>
            </a:r>
            <a:r>
              <a:rPr kumimoji="1" lang="en-US" altLang="ja-JP" sz="1050" dirty="0">
                <a:latin typeface="HG丸ｺﾞｼｯｸM-PRO" panose="020F0600000000000000" pitchFamily="50" charset="-128"/>
                <a:ea typeface="HG丸ｺﾞｼｯｸM-PRO" panose="020F0600000000000000" pitchFamily="50" charset="-128"/>
              </a:rPr>
              <a:t>(19</a:t>
            </a:r>
            <a:r>
              <a:rPr kumimoji="1" lang="ja-JP" altLang="en-US" sz="1050" dirty="0">
                <a:latin typeface="HG丸ｺﾞｼｯｸM-PRO" panose="020F0600000000000000" pitchFamily="50" charset="-128"/>
                <a:ea typeface="HG丸ｺﾞｼｯｸM-PRO" panose="020F0600000000000000" pitchFamily="50" charset="-128"/>
              </a:rPr>
              <a:t>日生</a:t>
            </a:r>
            <a:r>
              <a:rPr kumimoji="1" lang="en-US" altLang="ja-JP" sz="1050" dirty="0">
                <a:latin typeface="HG丸ｺﾞｼｯｸM-PRO" panose="020F0600000000000000" pitchFamily="50" charset="-128"/>
                <a:ea typeface="HG丸ｺﾞｼｯｸM-PRO" panose="020F0600000000000000" pitchFamily="50" charset="-128"/>
              </a:rPr>
              <a:t>)</a:t>
            </a:r>
            <a:r>
              <a:rPr kumimoji="1" lang="ja-JP" altLang="en-US" sz="1050" dirty="0">
                <a:latin typeface="HG丸ｺﾞｼｯｸM-PRO" panose="020F0600000000000000" pitchFamily="50" charset="-128"/>
                <a:ea typeface="HG丸ｺﾞｼｯｸM-PRO" panose="020F0600000000000000" pitchFamily="50" charset="-128"/>
              </a:rPr>
              <a:t> </a:t>
            </a:r>
            <a:r>
              <a:rPr kumimoji="1" lang="en-US" altLang="ja-JP" sz="1050" dirty="0">
                <a:latin typeface="HG丸ｺﾞｼｯｸM-PRO" panose="020F0600000000000000" pitchFamily="50" charset="-128"/>
                <a:ea typeface="HG丸ｺﾞｼｯｸM-PRO" panose="020F0600000000000000" pitchFamily="50" charset="-128"/>
              </a:rPr>
              <a:t>4</a:t>
            </a:r>
            <a:r>
              <a:rPr kumimoji="1" lang="ja-JP" altLang="en-US" sz="1050" dirty="0">
                <a:latin typeface="HG丸ｺﾞｼｯｸM-PRO" panose="020F0600000000000000" pitchFamily="50" charset="-128"/>
                <a:ea typeface="HG丸ｺﾞｼｯｸM-PRO" panose="020F0600000000000000" pitchFamily="50" charset="-128"/>
              </a:rPr>
              <a:t>さい</a:t>
            </a:r>
            <a:endParaRPr kumimoji="1" lang="en-US" altLang="ja-JP" sz="1050" dirty="0">
              <a:latin typeface="HG丸ｺﾞｼｯｸM-PRO" panose="020F0600000000000000" pitchFamily="50" charset="-128"/>
              <a:ea typeface="HG丸ｺﾞｼｯｸM-PRO" panose="020F0600000000000000" pitchFamily="50" charset="-128"/>
            </a:endParaRPr>
          </a:p>
          <a:p>
            <a:r>
              <a:rPr kumimoji="1" lang="ja-JP" altLang="en-US" sz="1050" dirty="0">
                <a:latin typeface="HG丸ｺﾞｼｯｸM-PRO" panose="020F0600000000000000" pitchFamily="50" charset="-128"/>
                <a:ea typeface="HG丸ｺﾞｼｯｸM-PRO" panose="020F0600000000000000" pitchFamily="50" charset="-128"/>
              </a:rPr>
              <a:t>　長谷川　そうま　さん </a:t>
            </a:r>
            <a:r>
              <a:rPr kumimoji="1" lang="en-US" altLang="ja-JP" sz="1050" dirty="0">
                <a:latin typeface="HG丸ｺﾞｼｯｸM-PRO" panose="020F0600000000000000" pitchFamily="50" charset="-128"/>
                <a:ea typeface="HG丸ｺﾞｼｯｸM-PRO" panose="020F0600000000000000" pitchFamily="50" charset="-128"/>
              </a:rPr>
              <a:t>(26</a:t>
            </a:r>
            <a:r>
              <a:rPr kumimoji="1" lang="ja-JP" altLang="en-US" sz="1050" dirty="0">
                <a:latin typeface="HG丸ｺﾞｼｯｸM-PRO" panose="020F0600000000000000" pitchFamily="50" charset="-128"/>
                <a:ea typeface="HG丸ｺﾞｼｯｸM-PRO" panose="020F0600000000000000" pitchFamily="50" charset="-128"/>
              </a:rPr>
              <a:t>日生</a:t>
            </a:r>
            <a:r>
              <a:rPr kumimoji="1" lang="en-US" altLang="ja-JP" sz="1050" dirty="0">
                <a:latin typeface="HG丸ｺﾞｼｯｸM-PRO" panose="020F0600000000000000" pitchFamily="50" charset="-128"/>
                <a:ea typeface="HG丸ｺﾞｼｯｸM-PRO" panose="020F0600000000000000" pitchFamily="50" charset="-128"/>
              </a:rPr>
              <a:t>) </a:t>
            </a:r>
            <a:r>
              <a:rPr kumimoji="1" lang="ja-JP" altLang="en-US" sz="1050" dirty="0">
                <a:latin typeface="HG丸ｺﾞｼｯｸM-PRO" panose="020F0600000000000000" pitchFamily="50" charset="-128"/>
                <a:ea typeface="HG丸ｺﾞｼｯｸM-PRO" panose="020F0600000000000000" pitchFamily="50" charset="-128"/>
              </a:rPr>
              <a:t>４さい</a:t>
            </a:r>
            <a:endParaRPr kumimoji="1" lang="en-US" altLang="ja-JP" sz="1000" dirty="0">
              <a:latin typeface="HG丸ｺﾞｼｯｸM-PRO" panose="020F0600000000000000" pitchFamily="50" charset="-128"/>
              <a:ea typeface="HG丸ｺﾞｼｯｸM-PRO" panose="020F0600000000000000" pitchFamily="50" charset="-128"/>
            </a:endParaRPr>
          </a:p>
        </p:txBody>
      </p:sp>
      <p:sp>
        <p:nvSpPr>
          <p:cNvPr id="29" name="テキスト ボックス 28">
            <a:extLst>
              <a:ext uri="{FF2B5EF4-FFF2-40B4-BE49-F238E27FC236}">
                <a16:creationId xmlns:a16="http://schemas.microsoft.com/office/drawing/2014/main" id="{9BE7751A-72F5-A90D-0074-41EC0D73A2BF}"/>
              </a:ext>
            </a:extLst>
          </p:cNvPr>
          <p:cNvSpPr txBox="1"/>
          <p:nvPr/>
        </p:nvSpPr>
        <p:spPr>
          <a:xfrm>
            <a:off x="3262707" y="6726167"/>
            <a:ext cx="2888290" cy="2031325"/>
          </a:xfrm>
          <a:prstGeom prst="rect">
            <a:avLst/>
          </a:prstGeom>
          <a:noFill/>
        </p:spPr>
        <p:txBody>
          <a:bodyPr wrap="square" rtlCol="0">
            <a:spAutoFit/>
          </a:bodyPr>
          <a:lstStyle/>
          <a:p>
            <a:r>
              <a:rPr kumimoji="1" lang="ja-JP" altLang="en-US" sz="1050" dirty="0">
                <a:latin typeface="HG丸ｺﾞｼｯｸM-PRO" panose="020F0600000000000000" pitchFamily="50" charset="-128"/>
                <a:ea typeface="HG丸ｺﾞｼｯｸM-PRO" panose="020F0600000000000000" pitchFamily="50" charset="-128"/>
              </a:rPr>
              <a:t>あひる組</a:t>
            </a:r>
            <a:endParaRPr kumimoji="1" lang="en-US" altLang="ja-JP" sz="1050" dirty="0">
              <a:latin typeface="HG丸ｺﾞｼｯｸM-PRO" panose="020F0600000000000000" pitchFamily="50" charset="-128"/>
              <a:ea typeface="HG丸ｺﾞｼｯｸM-PRO" panose="020F0600000000000000" pitchFamily="50" charset="-128"/>
            </a:endParaRPr>
          </a:p>
          <a:p>
            <a:r>
              <a:rPr kumimoji="1" lang="ja-JP" altLang="en-US" sz="1050" dirty="0">
                <a:latin typeface="HG丸ｺﾞｼｯｸM-PRO" panose="020F0600000000000000" pitchFamily="50" charset="-128"/>
                <a:ea typeface="HG丸ｺﾞｼｯｸM-PRO" panose="020F0600000000000000" pitchFamily="50" charset="-128"/>
              </a:rPr>
              <a:t>　野田　ふうが　さん </a:t>
            </a:r>
            <a:r>
              <a:rPr kumimoji="1" lang="en-US" altLang="ja-JP" sz="1050" dirty="0">
                <a:latin typeface="HG丸ｺﾞｼｯｸM-PRO" panose="020F0600000000000000" pitchFamily="50" charset="-128"/>
                <a:ea typeface="HG丸ｺﾞｼｯｸM-PRO" panose="020F0600000000000000" pitchFamily="50" charset="-128"/>
              </a:rPr>
              <a:t>(</a:t>
            </a:r>
            <a:r>
              <a:rPr kumimoji="1" lang="ja-JP" altLang="en-US" sz="1050" dirty="0">
                <a:latin typeface="HG丸ｺﾞｼｯｸM-PRO" panose="020F0600000000000000" pitchFamily="50" charset="-128"/>
                <a:ea typeface="HG丸ｺﾞｼｯｸM-PRO" panose="020F0600000000000000" pitchFamily="50" charset="-128"/>
              </a:rPr>
              <a:t>２日生</a:t>
            </a:r>
            <a:r>
              <a:rPr kumimoji="1" lang="en-US" altLang="ja-JP" sz="1050" dirty="0">
                <a:latin typeface="HG丸ｺﾞｼｯｸM-PRO" panose="020F0600000000000000" pitchFamily="50" charset="-128"/>
                <a:ea typeface="HG丸ｺﾞｼｯｸM-PRO" panose="020F0600000000000000" pitchFamily="50" charset="-128"/>
              </a:rPr>
              <a:t>)   </a:t>
            </a:r>
            <a:r>
              <a:rPr kumimoji="1" lang="ja-JP" altLang="en-US" sz="1050" dirty="0">
                <a:latin typeface="HG丸ｺﾞｼｯｸM-PRO" panose="020F0600000000000000" pitchFamily="50" charset="-128"/>
                <a:ea typeface="HG丸ｺﾞｼｯｸM-PRO" panose="020F0600000000000000" pitchFamily="50" charset="-128"/>
              </a:rPr>
              <a:t>３さい</a:t>
            </a:r>
            <a:endParaRPr kumimoji="1" lang="en-US" altLang="ja-JP" sz="1050" dirty="0">
              <a:latin typeface="HG丸ｺﾞｼｯｸM-PRO" panose="020F0600000000000000" pitchFamily="50" charset="-128"/>
              <a:ea typeface="HG丸ｺﾞｼｯｸM-PRO" panose="020F0600000000000000" pitchFamily="50" charset="-128"/>
            </a:endParaRPr>
          </a:p>
          <a:p>
            <a:endParaRPr kumimoji="1" lang="en-US" altLang="ja-JP" sz="1050" dirty="0">
              <a:latin typeface="HG丸ｺﾞｼｯｸM-PRO" panose="020F0600000000000000" pitchFamily="50" charset="-128"/>
              <a:ea typeface="HG丸ｺﾞｼｯｸM-PRO" panose="020F0600000000000000" pitchFamily="50" charset="-128"/>
            </a:endParaRPr>
          </a:p>
          <a:p>
            <a:r>
              <a:rPr kumimoji="1" lang="ja-JP" altLang="en-US" sz="1050" dirty="0">
                <a:latin typeface="HG丸ｺﾞｼｯｸM-PRO" panose="020F0600000000000000" pitchFamily="50" charset="-128"/>
                <a:ea typeface="HG丸ｺﾞｼｯｸM-PRO" panose="020F0600000000000000" pitchFamily="50" charset="-128"/>
              </a:rPr>
              <a:t>ばんび組</a:t>
            </a:r>
            <a:endParaRPr kumimoji="1" lang="en-US" altLang="ja-JP" sz="1050" dirty="0">
              <a:latin typeface="HG丸ｺﾞｼｯｸM-PRO" panose="020F0600000000000000" pitchFamily="50" charset="-128"/>
              <a:ea typeface="HG丸ｺﾞｼｯｸM-PRO" panose="020F0600000000000000" pitchFamily="50" charset="-128"/>
            </a:endParaRPr>
          </a:p>
          <a:p>
            <a:r>
              <a:rPr kumimoji="1" lang="en-US" altLang="ja-JP" sz="1050" dirty="0">
                <a:latin typeface="HG丸ｺﾞｼｯｸM-PRO" panose="020F0600000000000000" pitchFamily="50" charset="-128"/>
                <a:ea typeface="HG丸ｺﾞｼｯｸM-PRO" panose="020F0600000000000000" pitchFamily="50" charset="-128"/>
              </a:rPr>
              <a:t>   </a:t>
            </a:r>
            <a:r>
              <a:rPr kumimoji="1" lang="ja-JP" altLang="en-US" sz="1050" dirty="0">
                <a:latin typeface="HG丸ｺﾞｼｯｸM-PRO" panose="020F0600000000000000" pitchFamily="50" charset="-128"/>
                <a:ea typeface="HG丸ｺﾞｼｯｸM-PRO" panose="020F0600000000000000" pitchFamily="50" charset="-128"/>
              </a:rPr>
              <a:t>成瀬　こあ　　さん（</a:t>
            </a:r>
            <a:r>
              <a:rPr kumimoji="1" lang="en-US" altLang="ja-JP" sz="1050" dirty="0">
                <a:latin typeface="HG丸ｺﾞｼｯｸM-PRO" panose="020F0600000000000000" pitchFamily="50" charset="-128"/>
                <a:ea typeface="HG丸ｺﾞｼｯｸM-PRO" panose="020F0600000000000000" pitchFamily="50" charset="-128"/>
              </a:rPr>
              <a:t>3</a:t>
            </a:r>
            <a:r>
              <a:rPr kumimoji="1" lang="ja-JP" altLang="en-US" sz="1050" dirty="0">
                <a:latin typeface="HG丸ｺﾞｼｯｸM-PRO" panose="020F0600000000000000" pitchFamily="50" charset="-128"/>
                <a:ea typeface="HG丸ｺﾞｼｯｸM-PRO" panose="020F0600000000000000" pitchFamily="50" charset="-128"/>
              </a:rPr>
              <a:t>日生）  ２さい</a:t>
            </a:r>
            <a:endParaRPr kumimoji="1" lang="en-US" altLang="ja-JP" sz="1050" dirty="0">
              <a:latin typeface="HG丸ｺﾞｼｯｸM-PRO" panose="020F0600000000000000" pitchFamily="50" charset="-128"/>
              <a:ea typeface="HG丸ｺﾞｼｯｸM-PRO" panose="020F0600000000000000" pitchFamily="50" charset="-128"/>
            </a:endParaRPr>
          </a:p>
          <a:p>
            <a:r>
              <a:rPr kumimoji="1" lang="ja-JP" altLang="en-US" sz="1050" dirty="0">
                <a:latin typeface="HG丸ｺﾞｼｯｸM-PRO" panose="020F0600000000000000" pitchFamily="50" charset="-128"/>
                <a:ea typeface="HG丸ｺﾞｼｯｸM-PRO" panose="020F0600000000000000" pitchFamily="50" charset="-128"/>
              </a:rPr>
              <a:t>　路川　あかり　さん（</a:t>
            </a:r>
            <a:r>
              <a:rPr kumimoji="1" lang="en-US" altLang="ja-JP" sz="1050" dirty="0">
                <a:latin typeface="HG丸ｺﾞｼｯｸM-PRO" panose="020F0600000000000000" pitchFamily="50" charset="-128"/>
                <a:ea typeface="HG丸ｺﾞｼｯｸM-PRO" panose="020F0600000000000000" pitchFamily="50" charset="-128"/>
              </a:rPr>
              <a:t>5</a:t>
            </a:r>
            <a:r>
              <a:rPr kumimoji="1" lang="ja-JP" altLang="en-US" sz="1050" dirty="0">
                <a:latin typeface="HG丸ｺﾞｼｯｸM-PRO" panose="020F0600000000000000" pitchFamily="50" charset="-128"/>
                <a:ea typeface="HG丸ｺﾞｼｯｸM-PRO" panose="020F0600000000000000" pitchFamily="50" charset="-128"/>
              </a:rPr>
              <a:t>日生）  ２さい</a:t>
            </a:r>
            <a:endParaRPr kumimoji="1" lang="en-US" altLang="ja-JP" sz="1050" dirty="0">
              <a:latin typeface="HG丸ｺﾞｼｯｸM-PRO" panose="020F0600000000000000" pitchFamily="50" charset="-128"/>
              <a:ea typeface="HG丸ｺﾞｼｯｸM-PRO" panose="020F0600000000000000" pitchFamily="50" charset="-128"/>
            </a:endParaRPr>
          </a:p>
          <a:p>
            <a:r>
              <a:rPr kumimoji="1" lang="ja-JP" altLang="en-US" sz="1050" dirty="0">
                <a:latin typeface="HG丸ｺﾞｼｯｸM-PRO" panose="020F0600000000000000" pitchFamily="50" charset="-128"/>
                <a:ea typeface="HG丸ｺﾞｼｯｸM-PRO" panose="020F0600000000000000" pitchFamily="50" charset="-128"/>
              </a:rPr>
              <a:t>　大西　ゆずき　さん（</a:t>
            </a:r>
            <a:r>
              <a:rPr kumimoji="1" lang="en-US" altLang="ja-JP" sz="1050" dirty="0">
                <a:latin typeface="HG丸ｺﾞｼｯｸM-PRO" panose="020F0600000000000000" pitchFamily="50" charset="-128"/>
                <a:ea typeface="HG丸ｺﾞｼｯｸM-PRO" panose="020F0600000000000000" pitchFamily="50" charset="-128"/>
              </a:rPr>
              <a:t>9</a:t>
            </a:r>
            <a:r>
              <a:rPr kumimoji="1" lang="ja-JP" altLang="en-US" sz="1050" dirty="0">
                <a:latin typeface="HG丸ｺﾞｼｯｸM-PRO" panose="020F0600000000000000" pitchFamily="50" charset="-128"/>
                <a:ea typeface="HG丸ｺﾞｼｯｸM-PRO" panose="020F0600000000000000" pitchFamily="50" charset="-128"/>
              </a:rPr>
              <a:t>日生）  ２さい</a:t>
            </a:r>
            <a:endParaRPr kumimoji="1" lang="en-US" altLang="ja-JP" sz="1050" dirty="0">
              <a:latin typeface="HG丸ｺﾞｼｯｸM-PRO" panose="020F0600000000000000" pitchFamily="50" charset="-128"/>
              <a:ea typeface="HG丸ｺﾞｼｯｸM-PRO" panose="020F0600000000000000" pitchFamily="50" charset="-128"/>
            </a:endParaRPr>
          </a:p>
          <a:p>
            <a:r>
              <a:rPr kumimoji="1" lang="ja-JP" altLang="en-US" sz="1050" dirty="0">
                <a:latin typeface="HG丸ｺﾞｼｯｸM-PRO" panose="020F0600000000000000" pitchFamily="50" charset="-128"/>
                <a:ea typeface="HG丸ｺﾞｼｯｸM-PRO" panose="020F0600000000000000" pitchFamily="50" charset="-128"/>
              </a:rPr>
              <a:t>　小島　だいち　さん（</a:t>
            </a:r>
            <a:r>
              <a:rPr kumimoji="1" lang="en-US" altLang="ja-JP" sz="1050" dirty="0">
                <a:latin typeface="HG丸ｺﾞｼｯｸM-PRO" panose="020F0600000000000000" pitchFamily="50" charset="-128"/>
                <a:ea typeface="HG丸ｺﾞｼｯｸM-PRO" panose="020F0600000000000000" pitchFamily="50" charset="-128"/>
              </a:rPr>
              <a:t>11</a:t>
            </a:r>
            <a:r>
              <a:rPr kumimoji="1" lang="ja-JP" altLang="en-US" sz="1050" dirty="0">
                <a:latin typeface="HG丸ｺﾞｼｯｸM-PRO" panose="020F0600000000000000" pitchFamily="50" charset="-128"/>
                <a:ea typeface="HG丸ｺﾞｼｯｸM-PRO" panose="020F0600000000000000" pitchFamily="50" charset="-128"/>
              </a:rPr>
              <a:t>日生）２さい</a:t>
            </a:r>
            <a:endParaRPr kumimoji="1" lang="en-US" altLang="ja-JP" sz="1050" dirty="0">
              <a:latin typeface="HG丸ｺﾞｼｯｸM-PRO" panose="020F0600000000000000" pitchFamily="50" charset="-128"/>
              <a:ea typeface="HG丸ｺﾞｼｯｸM-PRO" panose="020F0600000000000000" pitchFamily="50" charset="-128"/>
            </a:endParaRPr>
          </a:p>
          <a:p>
            <a:r>
              <a:rPr kumimoji="1" lang="ja-JP" altLang="en-US" sz="1050" dirty="0">
                <a:latin typeface="HG丸ｺﾞｼｯｸM-PRO" panose="020F0600000000000000" pitchFamily="50" charset="-128"/>
                <a:ea typeface="HG丸ｺﾞｼｯｸM-PRO" panose="020F0600000000000000" pitchFamily="50" charset="-128"/>
              </a:rPr>
              <a:t>　大枝　きな　　さん（</a:t>
            </a:r>
            <a:r>
              <a:rPr kumimoji="1" lang="en-US" altLang="ja-JP" sz="1050" dirty="0">
                <a:latin typeface="HG丸ｺﾞｼｯｸM-PRO" panose="020F0600000000000000" pitchFamily="50" charset="-128"/>
                <a:ea typeface="HG丸ｺﾞｼｯｸM-PRO" panose="020F0600000000000000" pitchFamily="50" charset="-128"/>
              </a:rPr>
              <a:t>28</a:t>
            </a:r>
            <a:r>
              <a:rPr kumimoji="1" lang="ja-JP" altLang="en-US" sz="1050" dirty="0">
                <a:latin typeface="HG丸ｺﾞｼｯｸM-PRO" panose="020F0600000000000000" pitchFamily="50" charset="-128"/>
                <a:ea typeface="HG丸ｺﾞｼｯｸM-PRO" panose="020F0600000000000000" pitchFamily="50" charset="-128"/>
              </a:rPr>
              <a:t>日生）２さい</a:t>
            </a:r>
            <a:endParaRPr kumimoji="1" lang="en-US" altLang="ja-JP" sz="1050" dirty="0">
              <a:latin typeface="HG丸ｺﾞｼｯｸM-PRO" panose="020F0600000000000000" pitchFamily="50" charset="-128"/>
              <a:ea typeface="HG丸ｺﾞｼｯｸM-PRO" panose="020F0600000000000000" pitchFamily="50" charset="-128"/>
            </a:endParaRPr>
          </a:p>
          <a:p>
            <a:endParaRPr kumimoji="1" lang="en-US" altLang="ja-JP" sz="1050" dirty="0">
              <a:latin typeface="HG丸ｺﾞｼｯｸM-PRO" panose="020F0600000000000000" pitchFamily="50" charset="-128"/>
              <a:ea typeface="HG丸ｺﾞｼｯｸM-PRO" panose="020F0600000000000000" pitchFamily="50" charset="-128"/>
            </a:endParaRPr>
          </a:p>
          <a:p>
            <a:r>
              <a:rPr kumimoji="1" lang="ja-JP" altLang="en-US" sz="1050" dirty="0">
                <a:latin typeface="HG丸ｺﾞｼｯｸM-PRO" panose="020F0600000000000000" pitchFamily="50" charset="-128"/>
                <a:ea typeface="HG丸ｺﾞｼｯｸM-PRO" panose="020F0600000000000000" pitchFamily="50" charset="-128"/>
              </a:rPr>
              <a:t>こあら組</a:t>
            </a:r>
            <a:endParaRPr kumimoji="1" lang="en-US" altLang="ja-JP" sz="1050" dirty="0">
              <a:latin typeface="HG丸ｺﾞｼｯｸM-PRO" panose="020F0600000000000000" pitchFamily="50" charset="-128"/>
              <a:ea typeface="HG丸ｺﾞｼｯｸM-PRO" panose="020F0600000000000000" pitchFamily="50" charset="-128"/>
            </a:endParaRPr>
          </a:p>
          <a:p>
            <a:r>
              <a:rPr kumimoji="1" lang="ja-JP" altLang="en-US" sz="1050" dirty="0">
                <a:latin typeface="HG丸ｺﾞｼｯｸM-PRO" panose="020F0600000000000000" pitchFamily="50" charset="-128"/>
                <a:ea typeface="HG丸ｺﾞｼｯｸM-PRO" panose="020F0600000000000000" pitchFamily="50" charset="-128"/>
              </a:rPr>
              <a:t>　山田　しょうごさん（</a:t>
            </a:r>
            <a:r>
              <a:rPr kumimoji="1" lang="en-US" altLang="ja-JP" sz="1050" dirty="0">
                <a:latin typeface="HG丸ｺﾞｼｯｸM-PRO" panose="020F0600000000000000" pitchFamily="50" charset="-128"/>
                <a:ea typeface="HG丸ｺﾞｼｯｸM-PRO" panose="020F0600000000000000" pitchFamily="50" charset="-128"/>
              </a:rPr>
              <a:t>23</a:t>
            </a:r>
            <a:r>
              <a:rPr kumimoji="1" lang="ja-JP" altLang="en-US" sz="1050" dirty="0">
                <a:latin typeface="HG丸ｺﾞｼｯｸM-PRO" panose="020F0600000000000000" pitchFamily="50" charset="-128"/>
                <a:ea typeface="HG丸ｺﾞｼｯｸM-PRO" panose="020F0600000000000000" pitchFamily="50" charset="-128"/>
              </a:rPr>
              <a:t>日生）１さい</a:t>
            </a:r>
            <a:endParaRPr kumimoji="1" lang="en-US" altLang="ja-JP" sz="1050" dirty="0">
              <a:latin typeface="HG丸ｺﾞｼｯｸM-PRO" panose="020F0600000000000000" pitchFamily="50" charset="-128"/>
              <a:ea typeface="HG丸ｺﾞｼｯｸM-PRO" panose="020F0600000000000000" pitchFamily="50" charset="-128"/>
            </a:endParaRPr>
          </a:p>
        </p:txBody>
      </p:sp>
      <p:pic>
        <p:nvPicPr>
          <p:cNvPr id="64" name="図 63">
            <a:extLst>
              <a:ext uri="{FF2B5EF4-FFF2-40B4-BE49-F238E27FC236}">
                <a16:creationId xmlns:a16="http://schemas.microsoft.com/office/drawing/2014/main" id="{00161ABF-5B86-61DE-EC39-CB2DD1A2CC1F}"/>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6057" t="8293" b="24090"/>
          <a:stretch/>
        </p:blipFill>
        <p:spPr>
          <a:xfrm>
            <a:off x="675430" y="152499"/>
            <a:ext cx="1785437" cy="461480"/>
          </a:xfrm>
          <a:prstGeom prst="rect">
            <a:avLst/>
          </a:prstGeom>
        </p:spPr>
      </p:pic>
      <p:sp>
        <p:nvSpPr>
          <p:cNvPr id="43" name="テキスト ボックス 42">
            <a:extLst>
              <a:ext uri="{FF2B5EF4-FFF2-40B4-BE49-F238E27FC236}">
                <a16:creationId xmlns:a16="http://schemas.microsoft.com/office/drawing/2014/main" id="{63E665E8-3F11-7551-07FE-86852903C59A}"/>
              </a:ext>
            </a:extLst>
          </p:cNvPr>
          <p:cNvSpPr txBox="1"/>
          <p:nvPr/>
        </p:nvSpPr>
        <p:spPr>
          <a:xfrm>
            <a:off x="-65812" y="-25778"/>
            <a:ext cx="1110162" cy="707886"/>
          </a:xfrm>
          <a:prstGeom prst="rect">
            <a:avLst/>
          </a:prstGeom>
          <a:noFill/>
        </p:spPr>
        <p:txBody>
          <a:bodyPr wrap="square" rtlCol="0">
            <a:spAutoFit/>
          </a:bodyPr>
          <a:lstStyle/>
          <a:p>
            <a:r>
              <a:rPr kumimoji="1" lang="ja-JP" altLang="en-US" sz="2000" dirty="0">
                <a:solidFill>
                  <a:srgbClr val="0070C0"/>
                </a:solidFill>
                <a:latin typeface="HGP創英角ﾎﾟｯﾌﾟ体" panose="040B0A00000000000000" pitchFamily="50" charset="-128"/>
                <a:ea typeface="HGP創英角ﾎﾟｯﾌﾟ体" panose="040B0A00000000000000" pitchFamily="50" charset="-128"/>
              </a:rPr>
              <a:t>保育園</a:t>
            </a:r>
            <a:endParaRPr kumimoji="1" lang="en-US" altLang="ja-JP" sz="2000" dirty="0">
              <a:solidFill>
                <a:srgbClr val="0070C0"/>
              </a:solidFill>
              <a:latin typeface="HGP創英角ﾎﾟｯﾌﾟ体" panose="040B0A00000000000000" pitchFamily="50" charset="-128"/>
              <a:ea typeface="HGP創英角ﾎﾟｯﾌﾟ体" panose="040B0A00000000000000" pitchFamily="50" charset="-128"/>
            </a:endParaRPr>
          </a:p>
          <a:p>
            <a:r>
              <a:rPr kumimoji="1" lang="ja-JP" altLang="en-US" sz="2000" dirty="0">
                <a:solidFill>
                  <a:srgbClr val="0070C0"/>
                </a:solidFill>
                <a:latin typeface="HGP創英角ﾎﾟｯﾌﾟ体" panose="040B0A00000000000000" pitchFamily="50" charset="-128"/>
                <a:ea typeface="HGP創英角ﾎﾟｯﾌﾟ体" panose="040B0A00000000000000" pitchFamily="50" charset="-128"/>
              </a:rPr>
              <a:t>　だより</a:t>
            </a:r>
          </a:p>
        </p:txBody>
      </p:sp>
      <p:grpSp>
        <p:nvGrpSpPr>
          <p:cNvPr id="7" name="グループ化 6">
            <a:extLst>
              <a:ext uri="{FF2B5EF4-FFF2-40B4-BE49-F238E27FC236}">
                <a16:creationId xmlns:a16="http://schemas.microsoft.com/office/drawing/2014/main" id="{68067634-0907-1601-BCA6-ACA146FF6C06}"/>
              </a:ext>
            </a:extLst>
          </p:cNvPr>
          <p:cNvGrpSpPr/>
          <p:nvPr/>
        </p:nvGrpSpPr>
        <p:grpSpPr>
          <a:xfrm>
            <a:off x="6628158" y="1085720"/>
            <a:ext cx="959850" cy="818617"/>
            <a:chOff x="7970324" y="1481617"/>
            <a:chExt cx="489311" cy="669274"/>
          </a:xfrm>
        </p:grpSpPr>
        <p:sp>
          <p:nvSpPr>
            <p:cNvPr id="8" name="雲 7">
              <a:extLst>
                <a:ext uri="{FF2B5EF4-FFF2-40B4-BE49-F238E27FC236}">
                  <a16:creationId xmlns:a16="http://schemas.microsoft.com/office/drawing/2014/main" id="{842CEE8F-A142-2011-6162-F7EF53F8C83B}"/>
                </a:ext>
              </a:extLst>
            </p:cNvPr>
            <p:cNvSpPr/>
            <p:nvPr/>
          </p:nvSpPr>
          <p:spPr>
            <a:xfrm rot="11347751">
              <a:off x="7970324" y="1481617"/>
              <a:ext cx="489311" cy="572212"/>
            </a:xfrm>
            <a:prstGeom prst="cloud">
              <a:avLst/>
            </a:prstGeom>
            <a:solidFill>
              <a:srgbClr val="FDA5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88" dirty="0"/>
            </a:p>
          </p:txBody>
        </p:sp>
        <p:sp>
          <p:nvSpPr>
            <p:cNvPr id="9" name="テキスト ボックス 8">
              <a:extLst>
                <a:ext uri="{FF2B5EF4-FFF2-40B4-BE49-F238E27FC236}">
                  <a16:creationId xmlns:a16="http://schemas.microsoft.com/office/drawing/2014/main" id="{AB0EBB77-E5E8-004B-B004-C0F12F663157}"/>
                </a:ext>
              </a:extLst>
            </p:cNvPr>
            <p:cNvSpPr txBox="1"/>
            <p:nvPr/>
          </p:nvSpPr>
          <p:spPr>
            <a:xfrm>
              <a:off x="7978755" y="1523341"/>
              <a:ext cx="466416" cy="627550"/>
            </a:xfrm>
            <a:prstGeom prst="rect">
              <a:avLst/>
            </a:prstGeom>
            <a:noFill/>
          </p:spPr>
          <p:txBody>
            <a:bodyPr wrap="square" rtlCol="0">
              <a:spAutoFit/>
            </a:bodyPr>
            <a:lstStyle/>
            <a:p>
              <a:r>
                <a:rPr lang="ja-JP" altLang="en-US" sz="1400" dirty="0">
                  <a:solidFill>
                    <a:schemeClr val="bg1"/>
                  </a:solidFill>
                  <a:latin typeface="HGP創英角ﾎﾟｯﾌﾟ体" panose="040B0A00000000000000" pitchFamily="50" charset="-128"/>
                  <a:ea typeface="HGP創英角ﾎﾟｯﾌﾟ体" panose="040B0A00000000000000" pitchFamily="50" charset="-128"/>
                </a:rPr>
                <a:t> </a:t>
              </a:r>
              <a:r>
                <a:rPr lang="ja-JP" altLang="en-US" sz="1400" dirty="0">
                  <a:solidFill>
                    <a:schemeClr val="bg1"/>
                  </a:solidFill>
                  <a:latin typeface="HGS創英角ｺﾞｼｯｸUB" panose="020B0900000000000000" pitchFamily="50" charset="-128"/>
                  <a:ea typeface="HGS創英角ｺﾞｼｯｸUB" panose="020B0900000000000000" pitchFamily="50" charset="-128"/>
                </a:rPr>
                <a:t>しつけ</a:t>
              </a:r>
              <a:endParaRPr lang="en-US" altLang="ja-JP" sz="1400" dirty="0">
                <a:solidFill>
                  <a:schemeClr val="bg1"/>
                </a:solidFill>
                <a:latin typeface="HGS創英角ｺﾞｼｯｸUB" panose="020B0900000000000000" pitchFamily="50" charset="-128"/>
                <a:ea typeface="HGS創英角ｺﾞｼｯｸUB" panose="020B0900000000000000" pitchFamily="50" charset="-128"/>
              </a:endParaRPr>
            </a:p>
            <a:p>
              <a:r>
                <a:rPr lang="ja-JP" altLang="en-US" sz="1400" dirty="0">
                  <a:solidFill>
                    <a:schemeClr val="bg1"/>
                  </a:solidFill>
                  <a:latin typeface="HGS創英角ｺﾞｼｯｸUB" panose="020B0900000000000000" pitchFamily="50" charset="-128"/>
                  <a:ea typeface="HGS創英角ｺﾞｼｯｸUB" panose="020B0900000000000000" pitchFamily="50" charset="-128"/>
                </a:rPr>
                <a:t>保育目標</a:t>
              </a:r>
              <a:endParaRPr lang="en-US" altLang="ja-JP" sz="1400" dirty="0">
                <a:solidFill>
                  <a:schemeClr val="bg1"/>
                </a:solidFill>
                <a:latin typeface="HGS創英角ｺﾞｼｯｸUB" panose="020B0900000000000000" pitchFamily="50" charset="-128"/>
                <a:ea typeface="HGS創英角ｺﾞｼｯｸUB" panose="020B0900000000000000" pitchFamily="50" charset="-128"/>
              </a:endParaRPr>
            </a:p>
            <a:p>
              <a:endParaRPr lang="ja-JP" altLang="en-US" sz="1588" dirty="0"/>
            </a:p>
          </p:txBody>
        </p:sp>
      </p:grpSp>
      <p:sp>
        <p:nvSpPr>
          <p:cNvPr id="11" name="テキスト ボックス 10">
            <a:extLst>
              <a:ext uri="{FF2B5EF4-FFF2-40B4-BE49-F238E27FC236}">
                <a16:creationId xmlns:a16="http://schemas.microsoft.com/office/drawing/2014/main" id="{E6514384-E2C9-9DEB-35AB-AA22420DA281}"/>
              </a:ext>
            </a:extLst>
          </p:cNvPr>
          <p:cNvSpPr txBox="1"/>
          <p:nvPr/>
        </p:nvSpPr>
        <p:spPr>
          <a:xfrm>
            <a:off x="7637022" y="1022312"/>
            <a:ext cx="3383163" cy="338554"/>
          </a:xfrm>
          <a:prstGeom prst="rect">
            <a:avLst/>
          </a:prstGeom>
          <a:noFill/>
        </p:spPr>
        <p:txBody>
          <a:bodyPr wrap="square" rtlCol="0">
            <a:spAutoFit/>
          </a:bodyPr>
          <a:lstStyle/>
          <a:p>
            <a:r>
              <a:rPr lang="en-US" altLang="ja-JP" sz="1600" dirty="0">
                <a:solidFill>
                  <a:srgbClr val="EC20C0"/>
                </a:solidFill>
                <a:latin typeface="HGP創英角ｺﾞｼｯｸUB" panose="020B0900000000000000" pitchFamily="50" charset="-128"/>
                <a:ea typeface="HGP創英角ｺﾞｼｯｸUB" panose="020B0900000000000000" pitchFamily="50" charset="-128"/>
              </a:rPr>
              <a:t>《</a:t>
            </a:r>
            <a:r>
              <a:rPr lang="ja-JP" altLang="en-US" sz="1600" dirty="0">
                <a:solidFill>
                  <a:srgbClr val="EC20C0"/>
                </a:solidFill>
                <a:latin typeface="HGP創英角ｺﾞｼｯｸUB" panose="020B0900000000000000" pitchFamily="50" charset="-128"/>
                <a:ea typeface="HGP創英角ｺﾞｼｯｸUB" panose="020B0900000000000000" pitchFamily="50" charset="-128"/>
              </a:rPr>
              <a:t>あいさつは大きな声で気持ちよく</a:t>
            </a:r>
            <a:r>
              <a:rPr lang="en-US" altLang="ja-JP" sz="1600" dirty="0">
                <a:solidFill>
                  <a:srgbClr val="EC20C0"/>
                </a:solidFill>
                <a:latin typeface="HGP創英角ｺﾞｼｯｸUB" panose="020B0900000000000000" pitchFamily="50" charset="-128"/>
                <a:ea typeface="HGP創英角ｺﾞｼｯｸUB" panose="020B0900000000000000" pitchFamily="50" charset="-128"/>
              </a:rPr>
              <a:t>》</a:t>
            </a:r>
            <a:endParaRPr lang="ja-JP" altLang="en-US" sz="1600" dirty="0">
              <a:solidFill>
                <a:srgbClr val="EC20C0"/>
              </a:solidFill>
              <a:latin typeface="HGP創英角ｺﾞｼｯｸUB" panose="020B0900000000000000" pitchFamily="50" charset="-128"/>
              <a:ea typeface="HGP創英角ｺﾞｼｯｸUB" panose="020B0900000000000000" pitchFamily="50" charset="-128"/>
            </a:endParaRPr>
          </a:p>
        </p:txBody>
      </p:sp>
      <p:sp>
        <p:nvSpPr>
          <p:cNvPr id="14" name="テキスト ボックス 13">
            <a:extLst>
              <a:ext uri="{FF2B5EF4-FFF2-40B4-BE49-F238E27FC236}">
                <a16:creationId xmlns:a16="http://schemas.microsoft.com/office/drawing/2014/main" id="{453C9761-CF2A-3924-84BD-3E863FC42644}"/>
              </a:ext>
            </a:extLst>
          </p:cNvPr>
          <p:cNvSpPr txBox="1"/>
          <p:nvPr/>
        </p:nvSpPr>
        <p:spPr>
          <a:xfrm>
            <a:off x="7642646" y="126307"/>
            <a:ext cx="1415015" cy="338554"/>
          </a:xfrm>
          <a:prstGeom prst="rect">
            <a:avLst/>
          </a:prstGeom>
          <a:noFill/>
        </p:spPr>
        <p:txBody>
          <a:bodyPr wrap="square" rtlCol="0">
            <a:spAutoFit/>
          </a:bodyPr>
          <a:lstStyle/>
          <a:p>
            <a:r>
              <a:rPr lang="en-US" altLang="ja-JP" sz="1600" dirty="0">
                <a:solidFill>
                  <a:srgbClr val="0070C0"/>
                </a:solidFill>
                <a:latin typeface="HGP創英角ｺﾞｼｯｸUB" panose="020B0900000000000000" pitchFamily="50" charset="-128"/>
                <a:ea typeface="HGP創英角ｺﾞｼｯｸUB" panose="020B0900000000000000" pitchFamily="50" charset="-128"/>
              </a:rPr>
              <a:t>《</a:t>
            </a:r>
            <a:r>
              <a:rPr lang="ja-JP" altLang="en-US" sz="1600" dirty="0">
                <a:solidFill>
                  <a:srgbClr val="0070C0"/>
                </a:solidFill>
                <a:latin typeface="HGP創英角ｺﾞｼｯｸUB" panose="020B0900000000000000" pitchFamily="50" charset="-128"/>
                <a:ea typeface="HGP創英角ｺﾞｼｯｸUB" panose="020B0900000000000000" pitchFamily="50" charset="-128"/>
              </a:rPr>
              <a:t>同時協力</a:t>
            </a:r>
            <a:r>
              <a:rPr lang="en-US" altLang="ja-JP" sz="1600" dirty="0">
                <a:solidFill>
                  <a:srgbClr val="0070C0"/>
                </a:solidFill>
                <a:latin typeface="HGP創英角ｺﾞｼｯｸUB" panose="020B0900000000000000" pitchFamily="50" charset="-128"/>
                <a:ea typeface="HGP創英角ｺﾞｼｯｸUB" panose="020B0900000000000000" pitchFamily="50" charset="-128"/>
              </a:rPr>
              <a:t>》</a:t>
            </a:r>
            <a:endParaRPr lang="ja-JP" altLang="en-US" sz="1600" dirty="0">
              <a:solidFill>
                <a:srgbClr val="0070C0"/>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a:extLst>
              <a:ext uri="{FF2B5EF4-FFF2-40B4-BE49-F238E27FC236}">
                <a16:creationId xmlns:a16="http://schemas.microsoft.com/office/drawing/2014/main" id="{21AB5687-682A-489D-60DF-527B0C6AD699}"/>
              </a:ext>
            </a:extLst>
          </p:cNvPr>
          <p:cNvSpPr txBox="1"/>
          <p:nvPr/>
        </p:nvSpPr>
        <p:spPr>
          <a:xfrm>
            <a:off x="7804374" y="0"/>
            <a:ext cx="1395099" cy="230832"/>
          </a:xfrm>
          <a:prstGeom prst="rect">
            <a:avLst/>
          </a:prstGeom>
          <a:noFill/>
        </p:spPr>
        <p:txBody>
          <a:bodyPr wrap="square" rtlCol="0">
            <a:spAutoFit/>
          </a:bodyPr>
          <a:lstStyle/>
          <a:p>
            <a:r>
              <a:rPr kumimoji="1" lang="ja-JP" altLang="en-US" sz="900" dirty="0">
                <a:latin typeface="HGPｺﾞｼｯｸM" panose="020B0600000000000000" pitchFamily="50" charset="-128"/>
                <a:ea typeface="HGPｺﾞｼｯｸM" panose="020B0600000000000000" pitchFamily="50" charset="-128"/>
              </a:rPr>
              <a:t>どうじきょうりょく</a:t>
            </a:r>
          </a:p>
        </p:txBody>
      </p:sp>
      <p:cxnSp>
        <p:nvCxnSpPr>
          <p:cNvPr id="20" name="直線コネクタ 19">
            <a:extLst>
              <a:ext uri="{FF2B5EF4-FFF2-40B4-BE49-F238E27FC236}">
                <a16:creationId xmlns:a16="http://schemas.microsoft.com/office/drawing/2014/main" id="{F48813E7-31DA-B71D-245A-C0493E9C2E2D}"/>
              </a:ext>
            </a:extLst>
          </p:cNvPr>
          <p:cNvCxnSpPr>
            <a:cxnSpLocks/>
          </p:cNvCxnSpPr>
          <p:nvPr/>
        </p:nvCxnSpPr>
        <p:spPr>
          <a:xfrm flipV="1">
            <a:off x="7705572" y="1856423"/>
            <a:ext cx="4841293" cy="8189"/>
          </a:xfrm>
          <a:prstGeom prst="line">
            <a:avLst/>
          </a:prstGeom>
          <a:ln>
            <a:solidFill>
              <a:srgbClr val="FFC000"/>
            </a:solidFill>
            <a:prstDash val="dashDot"/>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F491541B-6491-6C1B-CD5A-BC34B3DF144A}"/>
              </a:ext>
            </a:extLst>
          </p:cNvPr>
          <p:cNvCxnSpPr>
            <a:cxnSpLocks/>
          </p:cNvCxnSpPr>
          <p:nvPr/>
        </p:nvCxnSpPr>
        <p:spPr>
          <a:xfrm>
            <a:off x="3189627" y="6637143"/>
            <a:ext cx="0" cy="2080593"/>
          </a:xfrm>
          <a:prstGeom prst="line">
            <a:avLst/>
          </a:prstGeom>
          <a:ln>
            <a:solidFill>
              <a:srgbClr val="33FD23"/>
            </a:solidFill>
            <a:prstDash val="lgDashDot"/>
          </a:ln>
        </p:spPr>
        <p:style>
          <a:lnRef idx="1">
            <a:schemeClr val="accent1"/>
          </a:lnRef>
          <a:fillRef idx="0">
            <a:schemeClr val="accent1"/>
          </a:fillRef>
          <a:effectRef idx="0">
            <a:schemeClr val="accent1"/>
          </a:effectRef>
          <a:fontRef idx="minor">
            <a:schemeClr val="tx1"/>
          </a:fontRef>
        </p:style>
      </p:cxnSp>
      <p:cxnSp>
        <p:nvCxnSpPr>
          <p:cNvPr id="95" name="直線コネクタ 94">
            <a:extLst>
              <a:ext uri="{FF2B5EF4-FFF2-40B4-BE49-F238E27FC236}">
                <a16:creationId xmlns:a16="http://schemas.microsoft.com/office/drawing/2014/main" id="{A399E7CC-866F-1C11-559E-2FAD31720991}"/>
              </a:ext>
            </a:extLst>
          </p:cNvPr>
          <p:cNvCxnSpPr>
            <a:cxnSpLocks/>
          </p:cNvCxnSpPr>
          <p:nvPr/>
        </p:nvCxnSpPr>
        <p:spPr>
          <a:xfrm>
            <a:off x="7598987" y="1018879"/>
            <a:ext cx="4936818" cy="9865"/>
          </a:xfrm>
          <a:prstGeom prst="line">
            <a:avLst/>
          </a:prstGeom>
          <a:ln>
            <a:solidFill>
              <a:srgbClr val="33FD23"/>
            </a:solidFill>
            <a:prstDash val="dashDot"/>
          </a:ln>
        </p:spPr>
        <p:style>
          <a:lnRef idx="1">
            <a:schemeClr val="accent1"/>
          </a:lnRef>
          <a:fillRef idx="0">
            <a:schemeClr val="accent1"/>
          </a:fillRef>
          <a:effectRef idx="0">
            <a:schemeClr val="accent1"/>
          </a:effectRef>
          <a:fontRef idx="minor">
            <a:schemeClr val="tx1"/>
          </a:fontRef>
        </p:style>
      </p:cxnSp>
      <p:grpSp>
        <p:nvGrpSpPr>
          <p:cNvPr id="46" name="グループ化 45">
            <a:extLst>
              <a:ext uri="{FF2B5EF4-FFF2-40B4-BE49-F238E27FC236}">
                <a16:creationId xmlns:a16="http://schemas.microsoft.com/office/drawing/2014/main" id="{1C784B41-09C2-630A-644B-2ADB10C3FFCD}"/>
              </a:ext>
            </a:extLst>
          </p:cNvPr>
          <p:cNvGrpSpPr/>
          <p:nvPr/>
        </p:nvGrpSpPr>
        <p:grpSpPr>
          <a:xfrm>
            <a:off x="6525191" y="144352"/>
            <a:ext cx="1010670" cy="825781"/>
            <a:chOff x="7906366" y="1523137"/>
            <a:chExt cx="559702" cy="609218"/>
          </a:xfrm>
        </p:grpSpPr>
        <p:sp>
          <p:nvSpPr>
            <p:cNvPr id="47" name="雲 46">
              <a:extLst>
                <a:ext uri="{FF2B5EF4-FFF2-40B4-BE49-F238E27FC236}">
                  <a16:creationId xmlns:a16="http://schemas.microsoft.com/office/drawing/2014/main" id="{2C645D75-43B9-F490-152B-F82E1D4CFC7A}"/>
                </a:ext>
              </a:extLst>
            </p:cNvPr>
            <p:cNvSpPr/>
            <p:nvPr/>
          </p:nvSpPr>
          <p:spPr>
            <a:xfrm rot="11054905">
              <a:off x="7906366" y="1523137"/>
              <a:ext cx="556778" cy="510352"/>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88"/>
            </a:p>
          </p:txBody>
        </p:sp>
        <p:sp>
          <p:nvSpPr>
            <p:cNvPr id="48" name="テキスト ボックス 47">
              <a:extLst>
                <a:ext uri="{FF2B5EF4-FFF2-40B4-BE49-F238E27FC236}">
                  <a16:creationId xmlns:a16="http://schemas.microsoft.com/office/drawing/2014/main" id="{D95EADDF-DEA5-6296-878D-9684F607603F}"/>
                </a:ext>
              </a:extLst>
            </p:cNvPr>
            <p:cNvSpPr txBox="1"/>
            <p:nvPr/>
          </p:nvSpPr>
          <p:spPr>
            <a:xfrm>
              <a:off x="7929902" y="1581084"/>
              <a:ext cx="536166" cy="551271"/>
            </a:xfrm>
            <a:prstGeom prst="rect">
              <a:avLst/>
            </a:prstGeom>
            <a:noFill/>
          </p:spPr>
          <p:txBody>
            <a:bodyPr wrap="square" rtlCol="0">
              <a:spAutoFit/>
            </a:bodyPr>
            <a:lstStyle/>
            <a:p>
              <a:r>
                <a:rPr lang="ja-JP" altLang="en-US" sz="1400" dirty="0">
                  <a:solidFill>
                    <a:schemeClr val="bg1"/>
                  </a:solidFill>
                  <a:latin typeface="HGP創英角ﾎﾟｯﾌﾟ体" panose="040B0A00000000000000" pitchFamily="50" charset="-128"/>
                  <a:ea typeface="HGP創英角ﾎﾟｯﾌﾟ体" panose="040B0A00000000000000" pitchFamily="50" charset="-128"/>
                </a:rPr>
                <a:t> </a:t>
              </a:r>
              <a:r>
                <a:rPr lang="ja-JP" altLang="en-US" sz="1400" dirty="0">
                  <a:solidFill>
                    <a:schemeClr val="bg1"/>
                  </a:solidFill>
                  <a:latin typeface="HGS創英角ｺﾞｼｯｸUB" panose="020B0900000000000000" pitchFamily="50" charset="-128"/>
                  <a:ea typeface="HGS創英角ｺﾞｼｯｸUB" panose="020B0900000000000000" pitchFamily="50" charset="-128"/>
                </a:rPr>
                <a:t>今月の</a:t>
              </a:r>
              <a:endParaRPr lang="en-US" altLang="ja-JP" sz="1400" dirty="0">
                <a:solidFill>
                  <a:schemeClr val="bg1"/>
                </a:solidFill>
                <a:latin typeface="HGS創英角ｺﾞｼｯｸUB" panose="020B0900000000000000" pitchFamily="50" charset="-128"/>
                <a:ea typeface="HGS創英角ｺﾞｼｯｸUB" panose="020B0900000000000000" pitchFamily="50" charset="-128"/>
              </a:endParaRPr>
            </a:p>
            <a:p>
              <a:r>
                <a:rPr lang="ja-JP" altLang="en-US" sz="1400" dirty="0">
                  <a:solidFill>
                    <a:schemeClr val="bg1"/>
                  </a:solidFill>
                  <a:latin typeface="HGS創英角ｺﾞｼｯｸUB" panose="020B0900000000000000" pitchFamily="50" charset="-128"/>
                  <a:ea typeface="HGS創英角ｺﾞｼｯｸUB" panose="020B0900000000000000" pitchFamily="50" charset="-128"/>
                </a:rPr>
                <a:t>保育目標</a:t>
              </a:r>
              <a:endParaRPr lang="en-US" altLang="ja-JP" sz="1400" dirty="0">
                <a:solidFill>
                  <a:schemeClr val="bg1"/>
                </a:solidFill>
                <a:latin typeface="HGS創英角ｺﾞｼｯｸUB" panose="020B0900000000000000" pitchFamily="50" charset="-128"/>
                <a:ea typeface="HGS創英角ｺﾞｼｯｸUB" panose="020B0900000000000000" pitchFamily="50" charset="-128"/>
              </a:endParaRPr>
            </a:p>
            <a:p>
              <a:endParaRPr lang="ja-JP" altLang="en-US" sz="1588" dirty="0"/>
            </a:p>
          </p:txBody>
        </p:sp>
      </p:grpSp>
      <p:sp>
        <p:nvSpPr>
          <p:cNvPr id="78" name="テキスト ボックス 77">
            <a:extLst>
              <a:ext uri="{FF2B5EF4-FFF2-40B4-BE49-F238E27FC236}">
                <a16:creationId xmlns:a16="http://schemas.microsoft.com/office/drawing/2014/main" id="{8E61DEDD-6A93-A8A6-9178-AA6249726EA0}"/>
              </a:ext>
            </a:extLst>
          </p:cNvPr>
          <p:cNvSpPr txBox="1"/>
          <p:nvPr/>
        </p:nvSpPr>
        <p:spPr>
          <a:xfrm>
            <a:off x="9055580" y="144352"/>
            <a:ext cx="1673014" cy="307777"/>
          </a:xfrm>
          <a:prstGeom prst="rect">
            <a:avLst/>
          </a:prstGeom>
          <a:noFill/>
        </p:spPr>
        <p:txBody>
          <a:bodyPr wrap="square" rtlCol="0">
            <a:spAutoFit/>
          </a:bodyPr>
          <a:lstStyle/>
          <a:p>
            <a:r>
              <a:rPr kumimoji="1" lang="ja-JP" altLang="en-US" sz="1400" b="1" dirty="0">
                <a:latin typeface="HGPｺﾞｼｯｸM" panose="020B0600000000000000" pitchFamily="50" charset="-128"/>
                <a:ea typeface="HGPｺﾞｼｯｸM" panose="020B0600000000000000" pitchFamily="50" charset="-128"/>
              </a:rPr>
              <a:t>お互いに助け合おう</a:t>
            </a:r>
          </a:p>
        </p:txBody>
      </p:sp>
      <p:sp>
        <p:nvSpPr>
          <p:cNvPr id="82" name="テキスト ボックス 81">
            <a:extLst>
              <a:ext uri="{FF2B5EF4-FFF2-40B4-BE49-F238E27FC236}">
                <a16:creationId xmlns:a16="http://schemas.microsoft.com/office/drawing/2014/main" id="{DB7742DF-0C21-0AAD-DA5F-8D3CB2AC7072}"/>
              </a:ext>
            </a:extLst>
          </p:cNvPr>
          <p:cNvSpPr txBox="1"/>
          <p:nvPr/>
        </p:nvSpPr>
        <p:spPr>
          <a:xfrm>
            <a:off x="7639290" y="411115"/>
            <a:ext cx="5137348" cy="600164"/>
          </a:xfrm>
          <a:prstGeom prst="rect">
            <a:avLst/>
          </a:prstGeom>
          <a:noFill/>
        </p:spPr>
        <p:txBody>
          <a:bodyPr wrap="square" rtlCol="0">
            <a:spAutoFit/>
          </a:bodyPr>
          <a:lstStyle/>
          <a:p>
            <a:r>
              <a:rPr kumimoji="1" lang="ja-JP" altLang="en-US" sz="1100" dirty="0">
                <a:latin typeface="HGPｺﾞｼｯｸM" panose="020B0600000000000000" pitchFamily="50" charset="-128"/>
                <a:ea typeface="HGPｺﾞｼｯｸM" panose="020B0600000000000000" pitchFamily="50" charset="-128"/>
              </a:rPr>
              <a:t>　私たちは、自分ひとりでは生きられません。多くの人々の力によって毎日を無事に暮らしているのです。園生活の中でも、当番を決めたり分担をしています。それぞれが自分の力を出し合って、協力し合う事の大切さを子ども達にも知らせていきたいと思います。</a:t>
            </a:r>
          </a:p>
        </p:txBody>
      </p:sp>
      <p:sp>
        <p:nvSpPr>
          <p:cNvPr id="3" name="テキスト ボックス 2">
            <a:extLst>
              <a:ext uri="{FF2B5EF4-FFF2-40B4-BE49-F238E27FC236}">
                <a16:creationId xmlns:a16="http://schemas.microsoft.com/office/drawing/2014/main" id="{FAFB528D-9DF4-AB7A-BFE6-55F7182E5603}"/>
              </a:ext>
            </a:extLst>
          </p:cNvPr>
          <p:cNvSpPr txBox="1"/>
          <p:nvPr/>
        </p:nvSpPr>
        <p:spPr>
          <a:xfrm>
            <a:off x="6660665" y="2312284"/>
            <a:ext cx="2881739" cy="1954381"/>
          </a:xfrm>
          <a:prstGeom prst="rect">
            <a:avLst/>
          </a:prstGeom>
          <a:noFill/>
        </p:spPr>
        <p:txBody>
          <a:bodyPr wrap="square" rtlCol="0">
            <a:spAutoFit/>
          </a:bodyPr>
          <a:lstStyle/>
          <a:p>
            <a:r>
              <a:rPr kumimoji="1" lang="ja-JP" altLang="en-US" sz="1100" dirty="0">
                <a:latin typeface="HG丸ｺﾞｼｯｸM-PRO" panose="020F0600000000000000" pitchFamily="50" charset="-128"/>
                <a:ea typeface="HG丸ｺﾞｼｯｸM-PRO" panose="020F0600000000000000" pitchFamily="50" charset="-128"/>
              </a:rPr>
              <a:t>  冬の制服や制帽、くまさん通園服をご確認ください。</a:t>
            </a:r>
            <a:endParaRPr kumimoji="1" lang="en-US" altLang="ja-JP" sz="1100" dirty="0">
              <a:latin typeface="HG丸ｺﾞｼｯｸM-PRO" panose="020F0600000000000000" pitchFamily="50" charset="-128"/>
              <a:ea typeface="HG丸ｺﾞｼｯｸM-PRO" panose="020F0600000000000000" pitchFamily="50" charset="-128"/>
            </a:endParaRPr>
          </a:p>
          <a:p>
            <a:r>
              <a:rPr kumimoji="1" lang="en-US" altLang="ja-JP" sz="1100" dirty="0">
                <a:latin typeface="HG丸ｺﾞｼｯｸM-PRO" panose="020F0600000000000000" pitchFamily="50" charset="-128"/>
                <a:ea typeface="HG丸ｺﾞｼｯｸM-PRO" panose="020F0600000000000000" pitchFamily="50" charset="-128"/>
              </a:rPr>
              <a:t>10</a:t>
            </a:r>
            <a:r>
              <a:rPr kumimoji="1" lang="ja-JP" altLang="en-US" sz="1100" dirty="0">
                <a:latin typeface="HG丸ｺﾞｼｯｸM-PRO" panose="020F0600000000000000" pitchFamily="50" charset="-128"/>
                <a:ea typeface="HG丸ｺﾞｼｯｸM-PRO" panose="020F0600000000000000" pitchFamily="50" charset="-128"/>
              </a:rPr>
              <a:t>月は、移行期間としていますので、暑い日はポロシャツでの登園も可能です。気候に応じて着用ください。</a:t>
            </a:r>
            <a:endParaRPr kumimoji="1" lang="en-US" altLang="ja-JP" sz="1100" dirty="0">
              <a:latin typeface="HG丸ｺﾞｼｯｸM-PRO" panose="020F0600000000000000" pitchFamily="50" charset="-128"/>
              <a:ea typeface="HG丸ｺﾞｼｯｸM-PRO" panose="020F0600000000000000" pitchFamily="50" charset="-128"/>
            </a:endParaRPr>
          </a:p>
          <a:p>
            <a:r>
              <a:rPr kumimoji="1" lang="ja-JP" altLang="en-US" sz="1100" dirty="0">
                <a:latin typeface="HG丸ｺﾞｼｯｸM-PRO" panose="020F0600000000000000" pitchFamily="50" charset="-128"/>
                <a:ea typeface="HG丸ｺﾞｼｯｸM-PRO" panose="020F0600000000000000" pitchFamily="50" charset="-128"/>
              </a:rPr>
              <a:t>くまさん通園服やブレザーを着用しない場合は、お手提げに入れて持ち帰ります。</a:t>
            </a:r>
            <a:endParaRPr kumimoji="1" lang="en-US" altLang="ja-JP" sz="1100" dirty="0">
              <a:latin typeface="HG丸ｺﾞｼｯｸM-PRO" panose="020F0600000000000000" pitchFamily="50" charset="-128"/>
              <a:ea typeface="HG丸ｺﾞｼｯｸM-PRO" panose="020F0600000000000000" pitchFamily="50" charset="-128"/>
            </a:endParaRPr>
          </a:p>
          <a:p>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　長袖ジャージの使用については、後日　　</a:t>
            </a:r>
            <a:endParaRPr kumimoji="1" lang="en-US" altLang="ja-JP" sz="1100" dirty="0">
              <a:latin typeface="HG丸ｺﾞｼｯｸM-PRO" panose="020F0600000000000000" pitchFamily="50" charset="-128"/>
              <a:ea typeface="HG丸ｺﾞｼｯｸM-PRO" panose="020F0600000000000000" pitchFamily="50" charset="-128"/>
            </a:endParaRPr>
          </a:p>
          <a:p>
            <a:r>
              <a:rPr kumimoji="1" lang="ja-JP" altLang="en-US" sz="1100" dirty="0">
                <a:latin typeface="HG丸ｺﾞｼｯｸM-PRO" panose="020F0600000000000000" pitchFamily="50" charset="-128"/>
                <a:ea typeface="HG丸ｺﾞｼｯｸM-PRO" panose="020F0600000000000000" pitchFamily="50" charset="-128"/>
              </a:rPr>
              <a:t>　　お知らせいたしますので、その際にお</a:t>
            </a:r>
            <a:endParaRPr kumimoji="1" lang="en-US" altLang="ja-JP" sz="1100" dirty="0">
              <a:latin typeface="HG丸ｺﾞｼｯｸM-PRO" panose="020F0600000000000000" pitchFamily="50" charset="-128"/>
              <a:ea typeface="HG丸ｺﾞｼｯｸM-PRO" panose="020F0600000000000000" pitchFamily="50" charset="-128"/>
            </a:endParaRPr>
          </a:p>
          <a:p>
            <a:r>
              <a:rPr kumimoji="1" lang="ja-JP" altLang="en-US" sz="1100" dirty="0">
                <a:latin typeface="HG丸ｺﾞｼｯｸM-PRO" panose="020F0600000000000000" pitchFamily="50" charset="-128"/>
                <a:ea typeface="HG丸ｺﾞｼｯｸM-PRO" panose="020F0600000000000000" pitchFamily="50" charset="-128"/>
              </a:rPr>
              <a:t>　　持たせください。</a:t>
            </a:r>
            <a:endParaRPr kumimoji="1" lang="en-US" altLang="ja-JP" sz="1100" dirty="0">
              <a:latin typeface="HG丸ｺﾞｼｯｸM-PRO" panose="020F0600000000000000" pitchFamily="50" charset="-128"/>
              <a:ea typeface="HG丸ｺﾞｼｯｸM-PRO" panose="020F0600000000000000" pitchFamily="50" charset="-128"/>
            </a:endParaRPr>
          </a:p>
          <a:p>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　着替え袋の中身の確認をお願いします。</a:t>
            </a:r>
          </a:p>
        </p:txBody>
      </p:sp>
      <p:sp>
        <p:nvSpPr>
          <p:cNvPr id="30" name="テキスト ボックス 29">
            <a:extLst>
              <a:ext uri="{FF2B5EF4-FFF2-40B4-BE49-F238E27FC236}">
                <a16:creationId xmlns:a16="http://schemas.microsoft.com/office/drawing/2014/main" id="{3C723120-34A5-9C5A-4B72-76815C9B2906}"/>
              </a:ext>
            </a:extLst>
          </p:cNvPr>
          <p:cNvSpPr txBox="1"/>
          <p:nvPr/>
        </p:nvSpPr>
        <p:spPr>
          <a:xfrm>
            <a:off x="3295344" y="6154942"/>
            <a:ext cx="1934412" cy="307777"/>
          </a:xfrm>
          <a:prstGeom prst="rect">
            <a:avLst/>
          </a:prstGeom>
          <a:noFill/>
        </p:spPr>
        <p:txBody>
          <a:bodyPr wrap="square" rtlCol="0">
            <a:spAutoFit/>
          </a:bodyPr>
          <a:lstStyle/>
          <a:p>
            <a:r>
              <a:rPr kumimoji="1" lang="ja-JP" altLang="en-US" sz="900" b="1" dirty="0">
                <a:solidFill>
                  <a:srgbClr val="0070C0"/>
                </a:solidFill>
                <a:latin typeface="HG丸ｺﾞｼｯｸM-PRO" panose="020F0600000000000000" pitchFamily="50" charset="-128"/>
                <a:ea typeface="HG丸ｺﾞｼｯｸM-PRO" panose="020F0600000000000000" pitchFamily="50" charset="-128"/>
              </a:rPr>
              <a:t>　 </a:t>
            </a:r>
            <a:r>
              <a:rPr kumimoji="1" lang="ja-JP" altLang="en-US" sz="1400" dirty="0">
                <a:solidFill>
                  <a:srgbClr val="FFC000"/>
                </a:solidFill>
                <a:latin typeface="HGPｺﾞｼｯｸE" panose="020B0900000000000000" pitchFamily="50" charset="-128"/>
                <a:ea typeface="HGPｺﾞｼｯｸE" panose="020B0900000000000000" pitchFamily="50" charset="-128"/>
              </a:rPr>
              <a:t>誕生会　１６日</a:t>
            </a:r>
            <a:r>
              <a:rPr kumimoji="1" lang="ja-JP" altLang="en-US" sz="1400" b="1" dirty="0">
                <a:solidFill>
                  <a:srgbClr val="FFC000"/>
                </a:solidFill>
                <a:latin typeface="HGPｺﾞｼｯｸE" panose="020B0900000000000000" pitchFamily="50" charset="-128"/>
                <a:ea typeface="HGPｺﾞｼｯｸE" panose="020B0900000000000000" pitchFamily="50" charset="-128"/>
              </a:rPr>
              <a:t>（木）</a:t>
            </a:r>
          </a:p>
        </p:txBody>
      </p:sp>
      <p:pic>
        <p:nvPicPr>
          <p:cNvPr id="54" name="図 53">
            <a:extLst>
              <a:ext uri="{FF2B5EF4-FFF2-40B4-BE49-F238E27FC236}">
                <a16:creationId xmlns:a16="http://schemas.microsoft.com/office/drawing/2014/main" id="{A78228CA-B433-6776-5FB7-E507479B92C0}"/>
              </a:ext>
            </a:extLst>
          </p:cNvPr>
          <p:cNvPicPr>
            <a:picLocks noChangeAspect="1"/>
          </p:cNvPicPr>
          <p:nvPr/>
        </p:nvPicPr>
        <p:blipFill>
          <a:blip r:embed="rId14">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rot="21147872">
            <a:off x="-2831555" y="6302841"/>
            <a:ext cx="1489131" cy="929157"/>
          </a:xfrm>
          <a:prstGeom prst="rect">
            <a:avLst/>
          </a:prstGeom>
        </p:spPr>
      </p:pic>
      <p:sp>
        <p:nvSpPr>
          <p:cNvPr id="21" name="四角形: 角を丸くする 20">
            <a:extLst>
              <a:ext uri="{FF2B5EF4-FFF2-40B4-BE49-F238E27FC236}">
                <a16:creationId xmlns:a16="http://schemas.microsoft.com/office/drawing/2014/main" id="{E826879F-FF47-97C2-8628-4A6D9D7B6747}"/>
              </a:ext>
            </a:extLst>
          </p:cNvPr>
          <p:cNvSpPr/>
          <p:nvPr/>
        </p:nvSpPr>
        <p:spPr>
          <a:xfrm>
            <a:off x="6619621" y="5807963"/>
            <a:ext cx="3520619" cy="997328"/>
          </a:xfrm>
          <a:prstGeom prst="roundRect">
            <a:avLst/>
          </a:prstGeom>
          <a:solidFill>
            <a:srgbClr val="E2FF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5" name="テキスト ボックス 54">
            <a:extLst>
              <a:ext uri="{FF2B5EF4-FFF2-40B4-BE49-F238E27FC236}">
                <a16:creationId xmlns:a16="http://schemas.microsoft.com/office/drawing/2014/main" id="{D2900049-606C-4AF0-7099-B534D40267D3}"/>
              </a:ext>
            </a:extLst>
          </p:cNvPr>
          <p:cNvSpPr txBox="1"/>
          <p:nvPr/>
        </p:nvSpPr>
        <p:spPr>
          <a:xfrm>
            <a:off x="6599154" y="5789922"/>
            <a:ext cx="3650783" cy="1031051"/>
          </a:xfrm>
          <a:prstGeom prst="rect">
            <a:avLst/>
          </a:prstGeom>
          <a:noFill/>
        </p:spPr>
        <p:txBody>
          <a:bodyPr wrap="square" rtlCol="0">
            <a:spAutoFit/>
          </a:bodyPr>
          <a:lstStyle/>
          <a:p>
            <a:r>
              <a:rPr kumimoji="1" lang="ja-JP" altLang="en-US" sz="1400" b="1" dirty="0">
                <a:solidFill>
                  <a:srgbClr val="0070C0"/>
                </a:solidFill>
                <a:latin typeface="HGP創英角ｺﾞｼｯｸUB" panose="020B0900000000000000" pitchFamily="50" charset="-128"/>
                <a:ea typeface="HGP創英角ｺﾞｼｯｸUB" panose="020B0900000000000000" pitchFamily="50" charset="-128"/>
              </a:rPr>
              <a:t>＜事務よりお知らせ＞</a:t>
            </a:r>
            <a:endParaRPr kumimoji="1" lang="en-US" altLang="ja-JP" sz="1400" b="1" dirty="0">
              <a:solidFill>
                <a:srgbClr val="0070C0"/>
              </a:solidFill>
              <a:latin typeface="HGP創英角ｺﾞｼｯｸUB" panose="020B0900000000000000" pitchFamily="50" charset="-128"/>
              <a:ea typeface="HGP創英角ｺﾞｼｯｸUB" panose="020B0900000000000000" pitchFamily="50" charset="-128"/>
            </a:endParaRPr>
          </a:p>
          <a:p>
            <a:r>
              <a:rPr kumimoji="1" lang="ja-JP" altLang="en-US" sz="1400" b="1" dirty="0">
                <a:solidFill>
                  <a:srgbClr val="0070C0"/>
                </a:solidFill>
                <a:latin typeface="HGP創英角ｺﾞｼｯｸUB" panose="020B0900000000000000" pitchFamily="50" charset="-128"/>
                <a:ea typeface="HGP創英角ｺﾞｼｯｸUB" panose="020B0900000000000000" pitchFamily="50" charset="-128"/>
              </a:rPr>
              <a:t>　</a:t>
            </a:r>
            <a:r>
              <a:rPr kumimoji="1" lang="ja-JP" altLang="en-US" sz="1100" dirty="0">
                <a:latin typeface="HG丸ｺﾞｼｯｸM-PRO" panose="020F0600000000000000" pitchFamily="50" charset="-128"/>
                <a:ea typeface="HG丸ｺﾞｼｯｸM-PRO" panose="020F0600000000000000" pitchFamily="50" charset="-128"/>
              </a:rPr>
              <a:t>１０月は、保護者会費</a:t>
            </a:r>
            <a:r>
              <a:rPr kumimoji="1" lang="en-US" altLang="ja-JP" sz="1100" dirty="0">
                <a:latin typeface="HG丸ｺﾞｼｯｸM-PRO" panose="020F0600000000000000" pitchFamily="50" charset="-128"/>
                <a:ea typeface="HG丸ｺﾞｼｯｸM-PRO" panose="020F0600000000000000" pitchFamily="50" charset="-128"/>
              </a:rPr>
              <a:t>3,000</a:t>
            </a:r>
            <a:r>
              <a:rPr kumimoji="1" lang="ja-JP" altLang="en-US" sz="1100" dirty="0">
                <a:latin typeface="HG丸ｺﾞｼｯｸM-PRO" panose="020F0600000000000000" pitchFamily="50" charset="-128"/>
                <a:ea typeface="HG丸ｺﾞｼｯｸM-PRO" panose="020F0600000000000000" pitchFamily="50" charset="-128"/>
              </a:rPr>
              <a:t>円の引き落とし日となっておりますので副食費・保育料と一緒にご入金をお願いいたします。</a:t>
            </a:r>
            <a:endParaRPr kumimoji="1" lang="en-US" altLang="ja-JP" sz="1100" dirty="0">
              <a:latin typeface="HG丸ｺﾞｼｯｸM-PRO" panose="020F0600000000000000" pitchFamily="50" charset="-128"/>
              <a:ea typeface="HG丸ｺﾞｼｯｸM-PRO" panose="020F0600000000000000" pitchFamily="50" charset="-128"/>
            </a:endParaRPr>
          </a:p>
          <a:p>
            <a:r>
              <a:rPr kumimoji="1" lang="ja-JP" altLang="en-US" sz="1100" dirty="0">
                <a:latin typeface="HG丸ｺﾞｼｯｸM-PRO" panose="020F0600000000000000" pitchFamily="50" charset="-128"/>
                <a:ea typeface="HG丸ｺﾞｼｯｸM-PRO" panose="020F0600000000000000" pitchFamily="50" charset="-128"/>
              </a:rPr>
              <a:t>　引き落とし日は、表紙の右下をご確認ください。</a:t>
            </a:r>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12" name="テキスト ボックス 11">
            <a:extLst>
              <a:ext uri="{FF2B5EF4-FFF2-40B4-BE49-F238E27FC236}">
                <a16:creationId xmlns:a16="http://schemas.microsoft.com/office/drawing/2014/main" id="{6B55D66A-6F1A-6A2B-7412-23A9C916B410}"/>
              </a:ext>
            </a:extLst>
          </p:cNvPr>
          <p:cNvSpPr txBox="1"/>
          <p:nvPr/>
        </p:nvSpPr>
        <p:spPr>
          <a:xfrm>
            <a:off x="9328603" y="9789214"/>
            <a:ext cx="2838470" cy="1277273"/>
          </a:xfrm>
          <a:prstGeom prst="rect">
            <a:avLst/>
          </a:prstGeom>
          <a:noFill/>
        </p:spPr>
        <p:txBody>
          <a:bodyPr wrap="square" rtlCol="0">
            <a:spAutoFit/>
          </a:bodyPr>
          <a:lstStyle/>
          <a:p>
            <a:r>
              <a:rPr kumimoji="1" lang="ja-JP" altLang="en-US" sz="1100" dirty="0">
                <a:latin typeface="HG丸ｺﾞｼｯｸM-PRO" panose="020F0600000000000000" pitchFamily="50" charset="-128"/>
                <a:ea typeface="HG丸ｺﾞｼｯｸM-PRO" panose="020F0600000000000000" pitchFamily="50" charset="-128"/>
              </a:rPr>
              <a:t> 　園の畑でさつまいもを育てています。どんなお芋が出てくるのか今から楽しみに待つ子ども達です。日時は、さつまいもの成長の様子を見て計画し、後日お知らせします。</a:t>
            </a:r>
            <a:endParaRPr kumimoji="1" lang="en-US" altLang="ja-JP" sz="1100" dirty="0">
              <a:latin typeface="HG丸ｺﾞｼｯｸM-PRO" panose="020F0600000000000000" pitchFamily="50" charset="-128"/>
              <a:ea typeface="HG丸ｺﾞｼｯｸM-PRO" panose="020F0600000000000000" pitchFamily="50" charset="-128"/>
            </a:endParaRPr>
          </a:p>
          <a:p>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　４・</a:t>
            </a:r>
            <a:r>
              <a:rPr kumimoji="1" lang="en-US" altLang="ja-JP" sz="1100" dirty="0">
                <a:latin typeface="HG丸ｺﾞｼｯｸM-PRO" panose="020F0600000000000000" pitchFamily="50" charset="-128"/>
                <a:ea typeface="HG丸ｺﾞｼｯｸM-PRO" panose="020F0600000000000000" pitchFamily="50" charset="-128"/>
              </a:rPr>
              <a:t>5</a:t>
            </a:r>
            <a:r>
              <a:rPr kumimoji="1" lang="ja-JP" altLang="en-US" sz="1100" dirty="0">
                <a:latin typeface="HG丸ｺﾞｼｯｸM-PRO" panose="020F0600000000000000" pitchFamily="50" charset="-128"/>
                <a:ea typeface="HG丸ｺﾞｼｯｸM-PRO" panose="020F0600000000000000" pitchFamily="50" charset="-128"/>
              </a:rPr>
              <a:t>歳児は、長靴のご用意をお願い</a:t>
            </a:r>
            <a:endParaRPr kumimoji="1" lang="en-US" altLang="ja-JP" sz="1100" dirty="0">
              <a:latin typeface="HG丸ｺﾞｼｯｸM-PRO" panose="020F0600000000000000" pitchFamily="50" charset="-128"/>
              <a:ea typeface="HG丸ｺﾞｼｯｸM-PRO" panose="020F0600000000000000" pitchFamily="50" charset="-128"/>
            </a:endParaRPr>
          </a:p>
          <a:p>
            <a:r>
              <a:rPr kumimoji="1" lang="ja-JP" altLang="en-US" sz="1100" dirty="0">
                <a:latin typeface="HG丸ｺﾞｼｯｸM-PRO" panose="020F0600000000000000" pitchFamily="50" charset="-128"/>
                <a:ea typeface="HG丸ｺﾞｼｯｸM-PRO" panose="020F0600000000000000" pitchFamily="50" charset="-128"/>
              </a:rPr>
              <a:t>　　します。</a:t>
            </a:r>
          </a:p>
        </p:txBody>
      </p:sp>
      <p:sp>
        <p:nvSpPr>
          <p:cNvPr id="15" name="テキスト ボックス 14">
            <a:extLst>
              <a:ext uri="{FF2B5EF4-FFF2-40B4-BE49-F238E27FC236}">
                <a16:creationId xmlns:a16="http://schemas.microsoft.com/office/drawing/2014/main" id="{C9F5230F-543F-B8EE-D6EA-2A0964C572B4}"/>
              </a:ext>
            </a:extLst>
          </p:cNvPr>
          <p:cNvSpPr txBox="1"/>
          <p:nvPr/>
        </p:nvSpPr>
        <p:spPr>
          <a:xfrm>
            <a:off x="6841091" y="10477568"/>
            <a:ext cx="1463980" cy="307777"/>
          </a:xfrm>
          <a:prstGeom prst="rect">
            <a:avLst/>
          </a:prstGeom>
          <a:noFill/>
        </p:spPr>
        <p:txBody>
          <a:bodyPr wrap="square" rtlCol="0">
            <a:spAutoFit/>
          </a:bodyPr>
          <a:lstStyle/>
          <a:p>
            <a:r>
              <a:rPr kumimoji="1" lang="ja-JP" altLang="en-US" sz="1400" dirty="0">
                <a:solidFill>
                  <a:srgbClr val="7030A0"/>
                </a:solidFill>
                <a:latin typeface="HG創英角ﾎﾟｯﾌﾟ体" panose="040B0A09000000000000" pitchFamily="49" charset="-128"/>
                <a:ea typeface="HG創英角ﾎﾟｯﾌﾟ体" panose="040B0A09000000000000" pitchFamily="49" charset="-128"/>
              </a:rPr>
              <a:t>さつまいもほり</a:t>
            </a:r>
          </a:p>
        </p:txBody>
      </p:sp>
      <p:sp>
        <p:nvSpPr>
          <p:cNvPr id="16" name="テキスト ボックス 15">
            <a:extLst>
              <a:ext uri="{FF2B5EF4-FFF2-40B4-BE49-F238E27FC236}">
                <a16:creationId xmlns:a16="http://schemas.microsoft.com/office/drawing/2014/main" id="{33D502B9-5FB2-D287-1652-EA4D21D5A6A9}"/>
              </a:ext>
            </a:extLst>
          </p:cNvPr>
          <p:cNvSpPr txBox="1"/>
          <p:nvPr/>
        </p:nvSpPr>
        <p:spPr>
          <a:xfrm>
            <a:off x="9628150" y="2338344"/>
            <a:ext cx="3049504" cy="1954381"/>
          </a:xfrm>
          <a:prstGeom prst="rect">
            <a:avLst/>
          </a:prstGeom>
          <a:noFill/>
        </p:spPr>
        <p:txBody>
          <a:bodyPr wrap="square" rtlCol="0">
            <a:spAutoFit/>
          </a:bodyPr>
          <a:lstStyle/>
          <a:p>
            <a:r>
              <a:rPr kumimoji="1" lang="ja-JP" altLang="en-US" sz="1100" dirty="0">
                <a:latin typeface="HG丸ｺﾞｼｯｸM-PRO" panose="020F0600000000000000" pitchFamily="50" charset="-128"/>
                <a:ea typeface="HG丸ｺﾞｼｯｸM-PRO" panose="020F0600000000000000" pitchFamily="50" charset="-128"/>
              </a:rPr>
              <a:t> 子どもの目は、６～７歳になる頃まで成長し続けます。発育途中のこの時期には見る力を育てるポイントがあります。</a:t>
            </a:r>
            <a:endParaRPr kumimoji="1" lang="en-US" altLang="ja-JP" sz="1100" dirty="0">
              <a:latin typeface="HG丸ｺﾞｼｯｸM-PRO" panose="020F0600000000000000" pitchFamily="50" charset="-128"/>
              <a:ea typeface="HG丸ｺﾞｼｯｸM-PRO" panose="020F0600000000000000" pitchFamily="50" charset="-128"/>
            </a:endParaRPr>
          </a:p>
          <a:p>
            <a:r>
              <a:rPr kumimoji="1" lang="en-US" altLang="ja-JP" sz="1100" dirty="0">
                <a:latin typeface="HG丸ｺﾞｼｯｸM-PRO" panose="020F0600000000000000" pitchFamily="50" charset="-128"/>
                <a:ea typeface="HG丸ｺﾞｼｯｸM-PRO" panose="020F0600000000000000" pitchFamily="50" charset="-128"/>
              </a:rPr>
              <a:t>(1)</a:t>
            </a:r>
            <a:r>
              <a:rPr kumimoji="1" lang="ja-JP" altLang="en-US" sz="1100" dirty="0">
                <a:latin typeface="HG丸ｺﾞｼｯｸM-PRO" panose="020F0600000000000000" pitchFamily="50" charset="-128"/>
                <a:ea typeface="HG丸ｺﾞｼｯｸM-PRO" panose="020F0600000000000000" pitchFamily="50" charset="-128"/>
              </a:rPr>
              <a:t>日中は日の光を浴び、夜は暗くして眠るこ</a:t>
            </a:r>
            <a:endParaRPr kumimoji="1" lang="en-US" altLang="ja-JP" sz="1100" dirty="0">
              <a:latin typeface="HG丸ｺﾞｼｯｸM-PRO" panose="020F0600000000000000" pitchFamily="50" charset="-128"/>
              <a:ea typeface="HG丸ｺﾞｼｯｸM-PRO" panose="020F0600000000000000" pitchFamily="50" charset="-128"/>
            </a:endParaRPr>
          </a:p>
          <a:p>
            <a:r>
              <a:rPr kumimoji="1" lang="ja-JP" altLang="en-US" sz="1100" dirty="0">
                <a:latin typeface="HG丸ｺﾞｼｯｸM-PRO" panose="020F0600000000000000" pitchFamily="50" charset="-128"/>
                <a:ea typeface="HG丸ｺﾞｼｯｸM-PRO" panose="020F0600000000000000" pitchFamily="50" charset="-128"/>
              </a:rPr>
              <a:t>　とで、 明るさと暗さのメリハリをつける。</a:t>
            </a:r>
            <a:endParaRPr kumimoji="1" lang="en-US" altLang="ja-JP" sz="1100" dirty="0">
              <a:latin typeface="HG丸ｺﾞｼｯｸM-PRO" panose="020F0600000000000000" pitchFamily="50" charset="-128"/>
              <a:ea typeface="HG丸ｺﾞｼｯｸM-PRO" panose="020F0600000000000000" pitchFamily="50" charset="-128"/>
            </a:endParaRPr>
          </a:p>
          <a:p>
            <a:r>
              <a:rPr kumimoji="1" lang="en-US" altLang="ja-JP" sz="1100" dirty="0">
                <a:latin typeface="HG丸ｺﾞｼｯｸM-PRO" panose="020F0600000000000000" pitchFamily="50" charset="-128"/>
                <a:ea typeface="HG丸ｺﾞｼｯｸM-PRO" panose="020F0600000000000000" pitchFamily="50" charset="-128"/>
              </a:rPr>
              <a:t>(2)</a:t>
            </a:r>
            <a:r>
              <a:rPr kumimoji="1" lang="ja-JP" altLang="en-US" sz="1100" dirty="0">
                <a:latin typeface="HG丸ｺﾞｼｯｸM-PRO" panose="020F0600000000000000" pitchFamily="50" charset="-128"/>
                <a:ea typeface="HG丸ｺﾞｼｯｸM-PRO" panose="020F0600000000000000" pitchFamily="50" charset="-128"/>
              </a:rPr>
              <a:t>広い空間で体と目を動かすことで，眼球・</a:t>
            </a:r>
            <a:endParaRPr kumimoji="1" lang="en-US" altLang="ja-JP" sz="1100" dirty="0">
              <a:latin typeface="HG丸ｺﾞｼｯｸM-PRO" panose="020F0600000000000000" pitchFamily="50" charset="-128"/>
              <a:ea typeface="HG丸ｺﾞｼｯｸM-PRO" panose="020F0600000000000000" pitchFamily="50" charset="-128"/>
            </a:endParaRPr>
          </a:p>
          <a:p>
            <a:r>
              <a:rPr kumimoji="1" lang="ja-JP" altLang="en-US" sz="1100" dirty="0">
                <a:latin typeface="HG丸ｺﾞｼｯｸM-PRO" panose="020F0600000000000000" pitchFamily="50" charset="-128"/>
                <a:ea typeface="HG丸ｺﾞｼｯｸM-PRO" panose="020F0600000000000000" pitchFamily="50" charset="-128"/>
              </a:rPr>
              <a:t>　視神経・脳の発達を促す。</a:t>
            </a:r>
            <a:endParaRPr kumimoji="1" lang="en-US" altLang="ja-JP" sz="1100" dirty="0">
              <a:latin typeface="HG丸ｺﾞｼｯｸM-PRO" panose="020F0600000000000000" pitchFamily="50" charset="-128"/>
              <a:ea typeface="HG丸ｺﾞｼｯｸM-PRO" panose="020F0600000000000000" pitchFamily="50" charset="-128"/>
            </a:endParaRPr>
          </a:p>
          <a:p>
            <a:r>
              <a:rPr kumimoji="1" lang="en-US" altLang="ja-JP" sz="1100" dirty="0">
                <a:latin typeface="HG丸ｺﾞｼｯｸM-PRO" panose="020F0600000000000000" pitchFamily="50" charset="-128"/>
                <a:ea typeface="HG丸ｺﾞｼｯｸM-PRO" panose="020F0600000000000000" pitchFamily="50" charset="-128"/>
              </a:rPr>
              <a:t>(3)</a:t>
            </a:r>
            <a:r>
              <a:rPr kumimoji="1" lang="ja-JP" altLang="en-US" sz="1100" dirty="0">
                <a:latin typeface="HG丸ｺﾞｼｯｸM-PRO" panose="020F0600000000000000" pitchFamily="50" charset="-128"/>
                <a:ea typeface="HG丸ｺﾞｼｯｸM-PRO" panose="020F0600000000000000" pitchFamily="50" charset="-128"/>
              </a:rPr>
              <a:t>動き、サイズ、遠近感などを感じられるい</a:t>
            </a:r>
            <a:endParaRPr kumimoji="1" lang="en-US" altLang="ja-JP" sz="1100" dirty="0">
              <a:latin typeface="HG丸ｺﾞｼｯｸM-PRO" panose="020F0600000000000000" pitchFamily="50" charset="-128"/>
              <a:ea typeface="HG丸ｺﾞｼｯｸM-PRO" panose="020F0600000000000000" pitchFamily="50" charset="-128"/>
            </a:endParaRPr>
          </a:p>
          <a:p>
            <a:r>
              <a:rPr kumimoji="1" lang="ja-JP" altLang="en-US" sz="1100" dirty="0">
                <a:latin typeface="HG丸ｺﾞｼｯｸM-PRO" panose="020F0600000000000000" pitchFamily="50" charset="-128"/>
                <a:ea typeface="HG丸ｺﾞｼｯｸM-PRO" panose="020F0600000000000000" pitchFamily="50" charset="-128"/>
              </a:rPr>
              <a:t>　ろいろな物を見る体験をして刺激を受ける。</a:t>
            </a:r>
            <a:endParaRPr kumimoji="1" lang="en-US" altLang="ja-JP" sz="1100" dirty="0">
              <a:latin typeface="HG丸ｺﾞｼｯｸM-PRO" panose="020F0600000000000000" pitchFamily="50" charset="-128"/>
              <a:ea typeface="HG丸ｺﾞｼｯｸM-PRO" panose="020F0600000000000000" pitchFamily="50" charset="-128"/>
            </a:endParaRPr>
          </a:p>
          <a:p>
            <a:r>
              <a:rPr kumimoji="1" lang="ja-JP" altLang="en-US" sz="1100" dirty="0">
                <a:solidFill>
                  <a:srgbClr val="FF0000"/>
                </a:solidFill>
                <a:latin typeface="HG丸ｺﾞｼｯｸM-PRO" panose="020F0600000000000000" pitchFamily="50" charset="-128"/>
                <a:ea typeface="HG丸ｺﾞｼｯｸM-PRO" panose="020F0600000000000000" pitchFamily="50" charset="-128"/>
              </a:rPr>
              <a:t>  ＊　</a:t>
            </a:r>
            <a:r>
              <a:rPr kumimoji="1" lang="ja-JP" altLang="en-US" sz="1100" dirty="0">
                <a:latin typeface="HG丸ｺﾞｼｯｸM-PRO" panose="020F0600000000000000" pitchFamily="50" charset="-128"/>
                <a:ea typeface="HG丸ｺﾞｼｯｸM-PRO" panose="020F0600000000000000" pitchFamily="50" charset="-128"/>
              </a:rPr>
              <a:t>お子さんと一緒に普段の生活を見直す</a:t>
            </a:r>
            <a:endParaRPr kumimoji="1" lang="en-US" altLang="ja-JP" sz="1100" dirty="0">
              <a:latin typeface="HG丸ｺﾞｼｯｸM-PRO" panose="020F0600000000000000" pitchFamily="50" charset="-128"/>
              <a:ea typeface="HG丸ｺﾞｼｯｸM-PRO" panose="020F0600000000000000" pitchFamily="50" charset="-128"/>
            </a:endParaRPr>
          </a:p>
          <a:p>
            <a:r>
              <a:rPr kumimoji="1" lang="ja-JP" altLang="en-US" sz="1100" dirty="0">
                <a:latin typeface="HG丸ｺﾞｼｯｸM-PRO" panose="020F0600000000000000" pitchFamily="50" charset="-128"/>
                <a:ea typeface="HG丸ｺﾞｼｯｸM-PRO" panose="020F0600000000000000" pitchFamily="50" charset="-128"/>
              </a:rPr>
              <a:t>　　  きっかけにしてみてはいかがですか？ </a:t>
            </a:r>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4" name="テキスト ボックス 3">
            <a:extLst>
              <a:ext uri="{FF2B5EF4-FFF2-40B4-BE49-F238E27FC236}">
                <a16:creationId xmlns:a16="http://schemas.microsoft.com/office/drawing/2014/main" id="{B237E10C-F3BB-EFA8-EBA1-8ABFE61925E2}"/>
              </a:ext>
            </a:extLst>
          </p:cNvPr>
          <p:cNvSpPr txBox="1"/>
          <p:nvPr/>
        </p:nvSpPr>
        <p:spPr>
          <a:xfrm>
            <a:off x="11591449" y="2000489"/>
            <a:ext cx="1184870" cy="307777"/>
          </a:xfrm>
          <a:prstGeom prst="rect">
            <a:avLst/>
          </a:prstGeom>
          <a:noFill/>
        </p:spPr>
        <p:txBody>
          <a:bodyPr wrap="square" rtlCol="0">
            <a:spAutoFit/>
          </a:bodyPr>
          <a:lstStyle/>
          <a:p>
            <a:r>
              <a:rPr kumimoji="1" lang="ja-JP" altLang="en-US" sz="1400" dirty="0">
                <a:solidFill>
                  <a:srgbClr val="FF0000"/>
                </a:solidFill>
                <a:latin typeface="HGP創英角ﾎﾟｯﾌﾟ体" panose="040B0A00000000000000" pitchFamily="50" charset="-128"/>
                <a:ea typeface="HGP創英角ﾎﾟｯﾌﾟ体" panose="040B0A00000000000000" pitchFamily="50" charset="-128"/>
              </a:rPr>
              <a:t>１０月１０日</a:t>
            </a:r>
          </a:p>
        </p:txBody>
      </p:sp>
      <p:pic>
        <p:nvPicPr>
          <p:cNvPr id="19" name="図 18">
            <a:extLst>
              <a:ext uri="{FF2B5EF4-FFF2-40B4-BE49-F238E27FC236}">
                <a16:creationId xmlns:a16="http://schemas.microsoft.com/office/drawing/2014/main" id="{CCEEB080-58C8-4F65-8006-1ED568315C77}"/>
              </a:ext>
            </a:extLst>
          </p:cNvPr>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730160" y="5631332"/>
            <a:ext cx="575809" cy="265969"/>
          </a:xfrm>
          <a:prstGeom prst="rect">
            <a:avLst/>
          </a:prstGeom>
        </p:spPr>
      </p:pic>
      <p:pic>
        <p:nvPicPr>
          <p:cNvPr id="22" name="図 21">
            <a:extLst>
              <a:ext uri="{FF2B5EF4-FFF2-40B4-BE49-F238E27FC236}">
                <a16:creationId xmlns:a16="http://schemas.microsoft.com/office/drawing/2014/main" id="{76694B5B-687D-5DE3-0C1B-F813B06EAA7A}"/>
              </a:ext>
            </a:extLst>
          </p:cNvPr>
          <p:cNvPicPr>
            <a:picLocks noChangeAspect="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85154" y="1913363"/>
            <a:ext cx="1929510" cy="452011"/>
          </a:xfrm>
          <a:prstGeom prst="rect">
            <a:avLst/>
          </a:prstGeom>
        </p:spPr>
      </p:pic>
      <p:sp>
        <p:nvSpPr>
          <p:cNvPr id="17" name="テキスト ボックス 16">
            <a:extLst>
              <a:ext uri="{FF2B5EF4-FFF2-40B4-BE49-F238E27FC236}">
                <a16:creationId xmlns:a16="http://schemas.microsoft.com/office/drawing/2014/main" id="{F3743599-F130-23F1-8E61-3EF91C20DDE5}"/>
              </a:ext>
            </a:extLst>
          </p:cNvPr>
          <p:cNvSpPr txBox="1"/>
          <p:nvPr/>
        </p:nvSpPr>
        <p:spPr>
          <a:xfrm>
            <a:off x="7104201" y="2042935"/>
            <a:ext cx="2215507" cy="307777"/>
          </a:xfrm>
          <a:prstGeom prst="rect">
            <a:avLst/>
          </a:prstGeom>
          <a:noFill/>
        </p:spPr>
        <p:txBody>
          <a:bodyPr wrap="square" rtlCol="0">
            <a:spAutoFit/>
          </a:bodyPr>
          <a:lstStyle/>
          <a:p>
            <a:r>
              <a:rPr kumimoji="1" lang="en-US" altLang="ja-JP" sz="1400" dirty="0">
                <a:solidFill>
                  <a:srgbClr val="00B050"/>
                </a:solidFill>
                <a:latin typeface="HGP創英角ｺﾞｼｯｸUB" panose="020B0900000000000000" pitchFamily="50" charset="-128"/>
                <a:ea typeface="HGP創英角ｺﾞｼｯｸUB" panose="020B0900000000000000" pitchFamily="50" charset="-128"/>
              </a:rPr>
              <a:t>10</a:t>
            </a:r>
            <a:r>
              <a:rPr kumimoji="1" lang="ja-JP" altLang="en-US" sz="1400" dirty="0">
                <a:solidFill>
                  <a:srgbClr val="00B050"/>
                </a:solidFill>
                <a:latin typeface="HGP創英角ｺﾞｼｯｸUB" panose="020B0900000000000000" pitchFamily="50" charset="-128"/>
                <a:ea typeface="HGP創英角ｺﾞｼｯｸUB" panose="020B0900000000000000" pitchFamily="50" charset="-128"/>
              </a:rPr>
              <a:t>月</a:t>
            </a:r>
            <a:r>
              <a:rPr kumimoji="1" lang="en-US" altLang="ja-JP" sz="1400" dirty="0">
                <a:solidFill>
                  <a:srgbClr val="00B050"/>
                </a:solidFill>
                <a:latin typeface="HGP創英角ｺﾞｼｯｸUB" panose="020B0900000000000000" pitchFamily="50" charset="-128"/>
                <a:ea typeface="HGP創英角ｺﾞｼｯｸUB" panose="020B0900000000000000" pitchFamily="50" charset="-128"/>
              </a:rPr>
              <a:t>1</a:t>
            </a:r>
            <a:r>
              <a:rPr kumimoji="1" lang="ja-JP" altLang="en-US" sz="1400" dirty="0">
                <a:solidFill>
                  <a:srgbClr val="00B050"/>
                </a:solidFill>
                <a:latin typeface="HGP創英角ｺﾞｼｯｸUB" panose="020B0900000000000000" pitchFamily="50" charset="-128"/>
                <a:ea typeface="HGP創英角ｺﾞｼｯｸUB" panose="020B0900000000000000" pitchFamily="50" charset="-128"/>
              </a:rPr>
              <a:t>日は「衣替え」です</a:t>
            </a:r>
          </a:p>
        </p:txBody>
      </p:sp>
      <p:pic>
        <p:nvPicPr>
          <p:cNvPr id="23" name="図 22">
            <a:extLst>
              <a:ext uri="{FF2B5EF4-FFF2-40B4-BE49-F238E27FC236}">
                <a16:creationId xmlns:a16="http://schemas.microsoft.com/office/drawing/2014/main" id="{53578283-7E59-BC47-4AA4-DC314C1EA732}"/>
              </a:ext>
            </a:extLst>
          </p:cNvPr>
          <p:cNvPicPr>
            <a:picLocks noChangeAspect="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951109" y="1717533"/>
            <a:ext cx="1535456" cy="1097157"/>
          </a:xfrm>
          <a:prstGeom prst="rect">
            <a:avLst/>
          </a:prstGeom>
        </p:spPr>
      </p:pic>
      <p:sp>
        <p:nvSpPr>
          <p:cNvPr id="73" name="テキスト ボックス 72">
            <a:extLst>
              <a:ext uri="{FF2B5EF4-FFF2-40B4-BE49-F238E27FC236}">
                <a16:creationId xmlns:a16="http://schemas.microsoft.com/office/drawing/2014/main" id="{0F1A9786-673B-FCDC-FCED-B2E40740820A}"/>
              </a:ext>
            </a:extLst>
          </p:cNvPr>
          <p:cNvSpPr txBox="1"/>
          <p:nvPr/>
        </p:nvSpPr>
        <p:spPr>
          <a:xfrm>
            <a:off x="2760973" y="5009452"/>
            <a:ext cx="1131721" cy="276999"/>
          </a:xfrm>
          <a:prstGeom prst="rect">
            <a:avLst/>
          </a:prstGeom>
          <a:noFill/>
        </p:spPr>
        <p:txBody>
          <a:bodyPr wrap="square" rtlCol="0">
            <a:spAutoFit/>
          </a:bodyPr>
          <a:lstStyle/>
          <a:p>
            <a:r>
              <a:rPr kumimoji="1" lang="ja-JP" altLang="en-US" sz="1200" dirty="0">
                <a:solidFill>
                  <a:srgbClr val="7030A0"/>
                </a:solidFill>
                <a:latin typeface="HGP創英角ﾎﾟｯﾌﾟ体" panose="040B0A00000000000000" pitchFamily="50" charset="-128"/>
                <a:ea typeface="HGP創英角ﾎﾟｯﾌﾟ体" panose="040B0A00000000000000" pitchFamily="50" charset="-128"/>
              </a:rPr>
              <a:t>み～つけた♪</a:t>
            </a:r>
            <a:endParaRPr kumimoji="1" lang="en-US" altLang="ja-JP" sz="1200" dirty="0">
              <a:solidFill>
                <a:srgbClr val="7030A0"/>
              </a:solidFill>
              <a:latin typeface="HGP創英角ﾎﾟｯﾌﾟ体" panose="040B0A00000000000000" pitchFamily="50" charset="-128"/>
              <a:ea typeface="HGP創英角ﾎﾟｯﾌﾟ体" panose="040B0A00000000000000" pitchFamily="50" charset="-128"/>
            </a:endParaRPr>
          </a:p>
        </p:txBody>
      </p:sp>
      <p:sp>
        <p:nvSpPr>
          <p:cNvPr id="13" name="テキスト ボックス 12">
            <a:extLst>
              <a:ext uri="{FF2B5EF4-FFF2-40B4-BE49-F238E27FC236}">
                <a16:creationId xmlns:a16="http://schemas.microsoft.com/office/drawing/2014/main" id="{E1BA83E8-4C4E-9A1D-A32F-E0F4A0BE54E0}"/>
              </a:ext>
            </a:extLst>
          </p:cNvPr>
          <p:cNvSpPr txBox="1"/>
          <p:nvPr/>
        </p:nvSpPr>
        <p:spPr>
          <a:xfrm>
            <a:off x="17021928" y="6293949"/>
            <a:ext cx="2902824" cy="715581"/>
          </a:xfrm>
          <a:prstGeom prst="rect">
            <a:avLst/>
          </a:prstGeom>
          <a:noFill/>
        </p:spPr>
        <p:txBody>
          <a:bodyPr wrap="square" rtlCol="0">
            <a:spAutoFit/>
          </a:bodyPr>
          <a:lstStyle/>
          <a:p>
            <a:r>
              <a:rPr kumimoji="1" lang="ja-JP" altLang="en-US" sz="1050" dirty="0">
                <a:latin typeface="HG丸ｺﾞｼｯｸM-PRO" panose="020F0600000000000000" pitchFamily="50" charset="-128"/>
                <a:ea typeface="HG丸ｺﾞｼｯｸM-PRO" panose="020F0600000000000000" pitchFamily="50" charset="-128"/>
              </a:rPr>
              <a:t>　</a:t>
            </a:r>
            <a:r>
              <a:rPr kumimoji="1" lang="ja-JP" altLang="en-US" sz="1000" dirty="0">
                <a:latin typeface="HG丸ｺﾞｼｯｸM-PRO" panose="020F0600000000000000" pitchFamily="50" charset="-128"/>
                <a:ea typeface="HG丸ｺﾞｼｯｸM-PRO" panose="020F0600000000000000" pitchFamily="50" charset="-128"/>
              </a:rPr>
              <a:t>年に一度の現況届を配布しますので，</a:t>
            </a:r>
            <a:r>
              <a:rPr kumimoji="1" lang="en-US" altLang="ja-JP" sz="1000" dirty="0">
                <a:latin typeface="HG丸ｺﾞｼｯｸM-PRO" panose="020F0600000000000000" pitchFamily="50" charset="-128"/>
                <a:ea typeface="HG丸ｺﾞｼｯｸM-PRO" panose="020F0600000000000000" pitchFamily="50" charset="-128"/>
              </a:rPr>
              <a:t>10/20</a:t>
            </a:r>
            <a:r>
              <a:rPr kumimoji="1" lang="ja-JP" altLang="en-US" sz="1000" dirty="0">
                <a:latin typeface="HG丸ｺﾞｼｯｸM-PRO" panose="020F0600000000000000" pitchFamily="50" charset="-128"/>
                <a:ea typeface="HG丸ｺﾞｼｯｸM-PRO" panose="020F0600000000000000" pitchFamily="50" charset="-128"/>
              </a:rPr>
              <a:t>（木）までに提出をお願いします。</a:t>
            </a:r>
            <a:endParaRPr kumimoji="1" lang="en-US" altLang="ja-JP" sz="1000" dirty="0">
              <a:latin typeface="HG丸ｺﾞｼｯｸM-PRO" panose="020F0600000000000000" pitchFamily="50" charset="-128"/>
              <a:ea typeface="HG丸ｺﾞｼｯｸM-PRO" panose="020F0600000000000000" pitchFamily="50" charset="-128"/>
            </a:endParaRPr>
          </a:p>
          <a:p>
            <a:r>
              <a:rPr kumimoji="1" lang="ja-JP" altLang="en-US" sz="1000" dirty="0">
                <a:latin typeface="HG丸ｺﾞｼｯｸM-PRO" panose="020F0600000000000000" pitchFamily="50" charset="-128"/>
                <a:ea typeface="HG丸ｺﾞｼｯｸM-PRO" panose="020F0600000000000000" pitchFamily="50" charset="-128"/>
              </a:rPr>
              <a:t>書類等が揃わず，遅れてしまう場合は，市役所の方に直接，お渡しください。</a:t>
            </a:r>
          </a:p>
        </p:txBody>
      </p:sp>
      <p:pic>
        <p:nvPicPr>
          <p:cNvPr id="67" name="図 66">
            <a:extLst>
              <a:ext uri="{FF2B5EF4-FFF2-40B4-BE49-F238E27FC236}">
                <a16:creationId xmlns:a16="http://schemas.microsoft.com/office/drawing/2014/main" id="{CC48C17F-F881-B3E5-9909-5E738D581D79}"/>
              </a:ext>
            </a:extLst>
          </p:cNvPr>
          <p:cNvPicPr>
            <a:picLocks noChangeAspect="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320929">
            <a:off x="2172" y="2326387"/>
            <a:ext cx="397033" cy="449275"/>
          </a:xfrm>
          <a:prstGeom prst="rect">
            <a:avLst/>
          </a:prstGeom>
        </p:spPr>
      </p:pic>
      <p:pic>
        <p:nvPicPr>
          <p:cNvPr id="77" name="図 76">
            <a:extLst>
              <a:ext uri="{FF2B5EF4-FFF2-40B4-BE49-F238E27FC236}">
                <a16:creationId xmlns:a16="http://schemas.microsoft.com/office/drawing/2014/main" id="{3F4AE42F-CB05-5654-930D-5B67C43B98EA}"/>
              </a:ext>
            </a:extLst>
          </p:cNvPr>
          <p:cNvPicPr>
            <a:picLocks noChangeAspect="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11783" y="860036"/>
            <a:ext cx="961472" cy="146544"/>
          </a:xfrm>
          <a:prstGeom prst="rect">
            <a:avLst/>
          </a:prstGeom>
        </p:spPr>
      </p:pic>
      <p:sp>
        <p:nvSpPr>
          <p:cNvPr id="81" name="テキスト ボックス 80">
            <a:extLst>
              <a:ext uri="{FF2B5EF4-FFF2-40B4-BE49-F238E27FC236}">
                <a16:creationId xmlns:a16="http://schemas.microsoft.com/office/drawing/2014/main" id="{D7EA7C6A-8ABD-A2CC-D40A-2C0950E403AE}"/>
              </a:ext>
            </a:extLst>
          </p:cNvPr>
          <p:cNvSpPr txBox="1"/>
          <p:nvPr/>
        </p:nvSpPr>
        <p:spPr>
          <a:xfrm>
            <a:off x="-3271900" y="4338858"/>
            <a:ext cx="1646548" cy="507831"/>
          </a:xfrm>
          <a:prstGeom prst="rect">
            <a:avLst/>
          </a:prstGeom>
          <a:noFill/>
        </p:spPr>
        <p:txBody>
          <a:bodyPr wrap="square" rtlCol="0">
            <a:spAutoFit/>
          </a:bodyPr>
          <a:lstStyle/>
          <a:p>
            <a:r>
              <a:rPr kumimoji="1" lang="ja-JP" altLang="en-US" sz="900" dirty="0">
                <a:solidFill>
                  <a:srgbClr val="0070C0"/>
                </a:solidFill>
                <a:latin typeface="HGS創英角ﾎﾟｯﾌﾟ体" panose="040B0A00000000000000" pitchFamily="50" charset="-128"/>
                <a:ea typeface="HGS創英角ﾎﾟｯﾌﾟ体" panose="040B0A00000000000000" pitchFamily="50" charset="-128"/>
              </a:rPr>
              <a:t>　いろいろな礼儀作法を覚え，だんだん上手になってきたさくら組さんです。</a:t>
            </a:r>
            <a:endParaRPr kumimoji="1" lang="en-US" altLang="ja-JP" sz="900" dirty="0">
              <a:solidFill>
                <a:srgbClr val="0070C0"/>
              </a:solidFill>
              <a:latin typeface="HGS創英角ﾎﾟｯﾌﾟ体" panose="040B0A00000000000000" pitchFamily="50" charset="-128"/>
              <a:ea typeface="HGS創英角ﾎﾟｯﾌﾟ体" panose="040B0A00000000000000" pitchFamily="50" charset="-128"/>
            </a:endParaRPr>
          </a:p>
        </p:txBody>
      </p:sp>
      <p:pic>
        <p:nvPicPr>
          <p:cNvPr id="86" name="図 85">
            <a:extLst>
              <a:ext uri="{FF2B5EF4-FFF2-40B4-BE49-F238E27FC236}">
                <a16:creationId xmlns:a16="http://schemas.microsoft.com/office/drawing/2014/main" id="{52209AB2-7F67-AD3C-84E6-043002FA36DD}"/>
              </a:ext>
            </a:extLst>
          </p:cNvPr>
          <p:cNvPicPr>
            <a:picLocks noChangeAspect="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9874" y="744597"/>
            <a:ext cx="357875" cy="355909"/>
          </a:xfrm>
          <a:prstGeom prst="rect">
            <a:avLst/>
          </a:prstGeom>
        </p:spPr>
      </p:pic>
      <p:pic>
        <p:nvPicPr>
          <p:cNvPr id="75" name="図 74">
            <a:extLst>
              <a:ext uri="{FF2B5EF4-FFF2-40B4-BE49-F238E27FC236}">
                <a16:creationId xmlns:a16="http://schemas.microsoft.com/office/drawing/2014/main" id="{DA8716DD-F8D1-147F-FDAB-A4A275CE3597}"/>
              </a:ext>
            </a:extLst>
          </p:cNvPr>
          <p:cNvPicPr>
            <a:picLocks noChangeAspect="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874741" y="4526132"/>
            <a:ext cx="467608" cy="686758"/>
          </a:xfrm>
          <a:prstGeom prst="rect">
            <a:avLst/>
          </a:prstGeom>
        </p:spPr>
      </p:pic>
      <p:sp>
        <p:nvSpPr>
          <p:cNvPr id="91" name="テキスト ボックス 90">
            <a:extLst>
              <a:ext uri="{FF2B5EF4-FFF2-40B4-BE49-F238E27FC236}">
                <a16:creationId xmlns:a16="http://schemas.microsoft.com/office/drawing/2014/main" id="{2061C8CC-960E-7BE2-2FB6-72C002A46352}"/>
              </a:ext>
            </a:extLst>
          </p:cNvPr>
          <p:cNvSpPr txBox="1"/>
          <p:nvPr/>
        </p:nvSpPr>
        <p:spPr>
          <a:xfrm>
            <a:off x="4676560" y="1368577"/>
            <a:ext cx="1211821" cy="261610"/>
          </a:xfrm>
          <a:prstGeom prst="rect">
            <a:avLst/>
          </a:prstGeom>
          <a:noFill/>
        </p:spPr>
        <p:txBody>
          <a:bodyPr wrap="square" rtlCol="0">
            <a:spAutoFit/>
          </a:bodyPr>
          <a:lstStyle/>
          <a:p>
            <a:r>
              <a:rPr kumimoji="1" lang="ja-JP" altLang="en-US" sz="1100" dirty="0">
                <a:solidFill>
                  <a:srgbClr val="00B0F0"/>
                </a:solidFill>
                <a:latin typeface="HGS創英角ﾎﾟｯﾌﾟ体" panose="040B0A00000000000000" pitchFamily="50" charset="-128"/>
                <a:ea typeface="HGS創英角ﾎﾟｯﾌﾟ体" panose="040B0A00000000000000" pitchFamily="50" charset="-128"/>
              </a:rPr>
              <a:t>一緒に作ろう～</a:t>
            </a:r>
          </a:p>
        </p:txBody>
      </p:sp>
      <p:pic>
        <p:nvPicPr>
          <p:cNvPr id="96" name="図 95">
            <a:extLst>
              <a:ext uri="{FF2B5EF4-FFF2-40B4-BE49-F238E27FC236}">
                <a16:creationId xmlns:a16="http://schemas.microsoft.com/office/drawing/2014/main" id="{A40F05CA-B83C-F439-0685-BB6DFE786852}"/>
              </a:ext>
            </a:extLst>
          </p:cNvPr>
          <p:cNvPicPr>
            <a:picLocks noChangeAspect="1"/>
          </p:cNvPicPr>
          <p:nvPr/>
        </p:nvPicPr>
        <p:blipFill>
          <a:blip r:embed="rId2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18611" y="1786292"/>
            <a:ext cx="575129" cy="425454"/>
          </a:xfrm>
          <a:prstGeom prst="rect">
            <a:avLst/>
          </a:prstGeom>
        </p:spPr>
      </p:pic>
      <p:pic>
        <p:nvPicPr>
          <p:cNvPr id="99" name="図 98">
            <a:extLst>
              <a:ext uri="{FF2B5EF4-FFF2-40B4-BE49-F238E27FC236}">
                <a16:creationId xmlns:a16="http://schemas.microsoft.com/office/drawing/2014/main" id="{770BEDD9-29E8-4E3E-6346-05878348B206}"/>
              </a:ext>
            </a:extLst>
          </p:cNvPr>
          <p:cNvPicPr>
            <a:picLocks noChangeAspect="1"/>
          </p:cNvPicPr>
          <p:nvPr/>
        </p:nvPicPr>
        <p:blipFill rotWithShape="1">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l="12341" t="83560" r="7729" b="-1"/>
          <a:stretch/>
        </p:blipFill>
        <p:spPr>
          <a:xfrm rot="10800000">
            <a:off x="2014382" y="-389745"/>
            <a:ext cx="2070148" cy="319364"/>
          </a:xfrm>
          <a:prstGeom prst="rect">
            <a:avLst/>
          </a:prstGeom>
        </p:spPr>
      </p:pic>
      <p:pic>
        <p:nvPicPr>
          <p:cNvPr id="100" name="図 99">
            <a:extLst>
              <a:ext uri="{FF2B5EF4-FFF2-40B4-BE49-F238E27FC236}">
                <a16:creationId xmlns:a16="http://schemas.microsoft.com/office/drawing/2014/main" id="{792628A9-0F97-53F4-A364-6F3C01B53EF7}"/>
              </a:ext>
            </a:extLst>
          </p:cNvPr>
          <p:cNvPicPr>
            <a:picLocks noChangeAspect="1"/>
          </p:cNvPicPr>
          <p:nvPr/>
        </p:nvPicPr>
        <p:blipFill rotWithShape="1">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l="12341" t="83560" r="7729" b="-1"/>
          <a:stretch/>
        </p:blipFill>
        <p:spPr>
          <a:xfrm rot="10800000">
            <a:off x="4054694" y="-401465"/>
            <a:ext cx="2240363" cy="337954"/>
          </a:xfrm>
          <a:prstGeom prst="rect">
            <a:avLst/>
          </a:prstGeom>
        </p:spPr>
      </p:pic>
      <p:sp>
        <p:nvSpPr>
          <p:cNvPr id="37" name="テキスト ボックス 36">
            <a:extLst>
              <a:ext uri="{FF2B5EF4-FFF2-40B4-BE49-F238E27FC236}">
                <a16:creationId xmlns:a16="http://schemas.microsoft.com/office/drawing/2014/main" id="{6AF07654-96BE-C0A7-BED9-5E5E6FF5C900}"/>
              </a:ext>
            </a:extLst>
          </p:cNvPr>
          <p:cNvSpPr txBox="1"/>
          <p:nvPr/>
        </p:nvSpPr>
        <p:spPr>
          <a:xfrm>
            <a:off x="1542794" y="8768514"/>
            <a:ext cx="4261073" cy="369332"/>
          </a:xfrm>
          <a:prstGeom prst="rect">
            <a:avLst/>
          </a:prstGeom>
          <a:noFill/>
        </p:spPr>
        <p:txBody>
          <a:bodyPr wrap="square" rtlCol="0">
            <a:spAutoFit/>
          </a:bodyPr>
          <a:lstStyle/>
          <a:p>
            <a:r>
              <a:rPr kumimoji="1" lang="ja-JP" altLang="en-US" sz="900" dirty="0">
                <a:solidFill>
                  <a:srgbClr val="7030A0"/>
                </a:solidFill>
              </a:rPr>
              <a:t>☆お孫さんの誕生会を一緒にお祝いしましょう。</a:t>
            </a:r>
            <a:endParaRPr kumimoji="1" lang="en-US" altLang="ja-JP" sz="900" dirty="0">
              <a:solidFill>
                <a:srgbClr val="7030A0"/>
              </a:solidFill>
            </a:endParaRPr>
          </a:p>
          <a:p>
            <a:r>
              <a:rPr kumimoji="1" lang="ja-JP" altLang="en-US" sz="900" dirty="0">
                <a:solidFill>
                  <a:srgbClr val="7030A0"/>
                </a:solidFill>
              </a:rPr>
              <a:t>　おじいちゃんおばあちゃんのご参加お待ちしております。</a:t>
            </a:r>
          </a:p>
        </p:txBody>
      </p:sp>
      <p:sp>
        <p:nvSpPr>
          <p:cNvPr id="25" name="テキスト ボックス 24">
            <a:extLst>
              <a:ext uri="{FF2B5EF4-FFF2-40B4-BE49-F238E27FC236}">
                <a16:creationId xmlns:a16="http://schemas.microsoft.com/office/drawing/2014/main" id="{49059216-BA58-7CC6-DCDD-D6735AB22B51}"/>
              </a:ext>
            </a:extLst>
          </p:cNvPr>
          <p:cNvSpPr txBox="1"/>
          <p:nvPr/>
        </p:nvSpPr>
        <p:spPr>
          <a:xfrm>
            <a:off x="6972897" y="4492152"/>
            <a:ext cx="4047287" cy="276999"/>
          </a:xfrm>
          <a:prstGeom prst="rect">
            <a:avLst/>
          </a:prstGeom>
          <a:noFill/>
        </p:spPr>
        <p:txBody>
          <a:bodyPr wrap="square" rtlCol="0">
            <a:spAutoFit/>
          </a:bodyPr>
          <a:lstStyle/>
          <a:p>
            <a:r>
              <a:rPr kumimoji="1" lang="ja-JP" altLang="en-US" sz="1200" dirty="0">
                <a:solidFill>
                  <a:srgbClr val="FB4BA3"/>
                </a:solidFill>
                <a:latin typeface="HG創英角ｺﾞｼｯｸUB" panose="020B0909000000000000" pitchFamily="49" charset="-128"/>
                <a:ea typeface="HG創英角ｺﾞｼｯｸUB" panose="020B0909000000000000" pitchFamily="49" charset="-128"/>
              </a:rPr>
              <a:t>稚児の儀（１１月１９日）～さくらぐみ～</a:t>
            </a:r>
            <a:endParaRPr kumimoji="1" lang="en-US" altLang="ja-JP" sz="1200" dirty="0">
              <a:solidFill>
                <a:srgbClr val="FB4BA3"/>
              </a:solidFill>
              <a:latin typeface="HG創英角ｺﾞｼｯｸUB" panose="020B0909000000000000" pitchFamily="49" charset="-128"/>
              <a:ea typeface="HG創英角ｺﾞｼｯｸUB" panose="020B0909000000000000" pitchFamily="49" charset="-128"/>
            </a:endParaRPr>
          </a:p>
        </p:txBody>
      </p:sp>
      <p:sp>
        <p:nvSpPr>
          <p:cNvPr id="42" name="テキスト ボックス 41">
            <a:extLst>
              <a:ext uri="{FF2B5EF4-FFF2-40B4-BE49-F238E27FC236}">
                <a16:creationId xmlns:a16="http://schemas.microsoft.com/office/drawing/2014/main" id="{9F57F790-926F-1865-A602-6A747449E962}"/>
              </a:ext>
            </a:extLst>
          </p:cNvPr>
          <p:cNvSpPr txBox="1"/>
          <p:nvPr/>
        </p:nvSpPr>
        <p:spPr>
          <a:xfrm>
            <a:off x="6770869" y="4711269"/>
            <a:ext cx="5897260" cy="938719"/>
          </a:xfrm>
          <a:prstGeom prst="rect">
            <a:avLst/>
          </a:prstGeom>
          <a:noFill/>
        </p:spPr>
        <p:txBody>
          <a:bodyPr wrap="square" rtlCol="0">
            <a:spAutoFit/>
          </a:bodyPr>
          <a:lstStyle/>
          <a:p>
            <a:r>
              <a:rPr kumimoji="1" lang="ja-JP" altLang="en-US" sz="1100" dirty="0">
                <a:latin typeface="HG丸ｺﾞｼｯｸM-PRO" panose="020F0600000000000000" pitchFamily="50" charset="-128"/>
                <a:ea typeface="HG丸ｺﾞｼｯｸM-PRO" panose="020F0600000000000000" pitchFamily="50" charset="-128"/>
              </a:rPr>
              <a:t> 　お子さまの健やかな成長を仏式による「七つのお祝い会」として行います。</a:t>
            </a:r>
            <a:endParaRPr kumimoji="1" lang="en-US" altLang="ja-JP" sz="1100" dirty="0">
              <a:latin typeface="HG丸ｺﾞｼｯｸM-PRO" panose="020F0600000000000000" pitchFamily="50" charset="-128"/>
              <a:ea typeface="HG丸ｺﾞｼｯｸM-PRO" panose="020F0600000000000000" pitchFamily="50" charset="-128"/>
            </a:endParaRPr>
          </a:p>
          <a:p>
            <a:r>
              <a:rPr kumimoji="1" lang="ja-JP" altLang="en-US" sz="1100" dirty="0">
                <a:latin typeface="HG丸ｺﾞｼｯｸM-PRO" panose="020F0600000000000000" pitchFamily="50" charset="-128"/>
                <a:ea typeface="HG丸ｺﾞｼｯｸM-PRO" panose="020F0600000000000000" pitchFamily="50" charset="-128"/>
              </a:rPr>
              <a:t>　稚児の儀当日は、金襴豪華な衣装に身を包み、照光寺本堂で厳かな雰囲気の</a:t>
            </a:r>
            <a:endParaRPr kumimoji="1" lang="en-US" altLang="ja-JP" sz="1100" dirty="0">
              <a:latin typeface="HG丸ｺﾞｼｯｸM-PRO" panose="020F0600000000000000" pitchFamily="50" charset="-128"/>
              <a:ea typeface="HG丸ｺﾞｼｯｸM-PRO" panose="020F0600000000000000" pitchFamily="50" charset="-128"/>
            </a:endParaRPr>
          </a:p>
          <a:p>
            <a:r>
              <a:rPr kumimoji="1" lang="ja-JP" altLang="en-US" sz="1100" dirty="0">
                <a:latin typeface="HG丸ｺﾞｼｯｸM-PRO" panose="020F0600000000000000" pitchFamily="50" charset="-128"/>
                <a:ea typeface="HG丸ｺﾞｼｯｸM-PRO" panose="020F0600000000000000" pitchFamily="50" charset="-128"/>
              </a:rPr>
              <a:t>もとお祝いします。ご家族での写真撮影もあります。皆さんで、ご参加くださ</a:t>
            </a:r>
            <a:endParaRPr kumimoji="1" lang="en-US" altLang="ja-JP" sz="1100" dirty="0">
              <a:latin typeface="HG丸ｺﾞｼｯｸM-PRO" panose="020F0600000000000000" pitchFamily="50" charset="-128"/>
              <a:ea typeface="HG丸ｺﾞｼｯｸM-PRO" panose="020F0600000000000000" pitchFamily="50" charset="-128"/>
            </a:endParaRPr>
          </a:p>
          <a:p>
            <a:r>
              <a:rPr kumimoji="1" lang="ja-JP" altLang="en-US" sz="1100" dirty="0">
                <a:latin typeface="HG丸ｺﾞｼｯｸM-PRO" panose="020F0600000000000000" pitchFamily="50" charset="-128"/>
                <a:ea typeface="HG丸ｺﾞｼｯｸM-PRO" panose="020F0600000000000000" pitchFamily="50" charset="-128"/>
              </a:rPr>
              <a:t>いますよう、ご案内いたします。</a:t>
            </a:r>
            <a:endParaRPr kumimoji="1" lang="en-US" altLang="ja-JP" sz="1100" dirty="0">
              <a:latin typeface="HG丸ｺﾞｼｯｸM-PRO" panose="020F0600000000000000" pitchFamily="50" charset="-128"/>
              <a:ea typeface="HG丸ｺﾞｼｯｸM-PRO" panose="020F0600000000000000" pitchFamily="50" charset="-128"/>
            </a:endParaRPr>
          </a:p>
          <a:p>
            <a:r>
              <a:rPr kumimoji="1" lang="ja-JP" altLang="en-US" sz="1100" dirty="0">
                <a:solidFill>
                  <a:srgbClr val="0070C0"/>
                </a:solidFill>
                <a:latin typeface="HG丸ｺﾞｼｯｸM-PRO" panose="020F0600000000000000" pitchFamily="50" charset="-128"/>
                <a:ea typeface="HG丸ｺﾞｼｯｸM-PRO" panose="020F0600000000000000" pitchFamily="50" charset="-128"/>
              </a:rPr>
              <a:t>　</a:t>
            </a:r>
            <a:r>
              <a:rPr kumimoji="1" lang="ja-JP" altLang="en-US" sz="900" dirty="0">
                <a:solidFill>
                  <a:srgbClr val="0070C0"/>
                </a:solidFill>
                <a:latin typeface="HG丸ｺﾞｼｯｸM-PRO" panose="020F0600000000000000" pitchFamily="50" charset="-128"/>
                <a:ea typeface="HG丸ｺﾞｼｯｸM-PRO" panose="020F0600000000000000" pitchFamily="50" charset="-128"/>
              </a:rPr>
              <a:t>＊　詳細については，後日お手紙にて、お知らせいたします。</a:t>
            </a:r>
            <a:endParaRPr kumimoji="1" lang="en-US" altLang="ja-JP" sz="900" dirty="0">
              <a:solidFill>
                <a:srgbClr val="0070C0"/>
              </a:solidFill>
              <a:latin typeface="HG丸ｺﾞｼｯｸM-PRO" panose="020F0600000000000000" pitchFamily="50" charset="-128"/>
              <a:ea typeface="HG丸ｺﾞｼｯｸM-PRO" panose="020F0600000000000000" pitchFamily="50" charset="-128"/>
            </a:endParaRPr>
          </a:p>
        </p:txBody>
      </p:sp>
      <p:pic>
        <p:nvPicPr>
          <p:cNvPr id="62" name="図 61">
            <a:extLst>
              <a:ext uri="{FF2B5EF4-FFF2-40B4-BE49-F238E27FC236}">
                <a16:creationId xmlns:a16="http://schemas.microsoft.com/office/drawing/2014/main" id="{260A9C22-3650-1230-BB8B-92416F52C41F}"/>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a:off x="16255819" y="7909206"/>
            <a:ext cx="260040" cy="1921170"/>
          </a:xfrm>
          <a:prstGeom prst="rect">
            <a:avLst/>
          </a:prstGeom>
        </p:spPr>
      </p:pic>
      <p:pic>
        <p:nvPicPr>
          <p:cNvPr id="36" name="図 35">
            <a:extLst>
              <a:ext uri="{FF2B5EF4-FFF2-40B4-BE49-F238E27FC236}">
                <a16:creationId xmlns:a16="http://schemas.microsoft.com/office/drawing/2014/main" id="{1F11F833-E424-8A22-1340-3E544CBD8E82}"/>
              </a:ext>
            </a:extLst>
          </p:cNvPr>
          <p:cNvPicPr>
            <a:picLocks noChangeAspect="1"/>
          </p:cNvPicPr>
          <p:nvPr/>
        </p:nvPicPr>
        <p:blipFill rotWithShape="1">
          <a:blip r:embed="rId25">
            <a:extLst>
              <a:ext uri="{28A0092B-C50C-407E-A947-70E740481C1C}">
                <a14:useLocalDpi xmlns:a14="http://schemas.microsoft.com/office/drawing/2010/main" val="0"/>
              </a:ext>
              <a:ext uri="{837473B0-CC2E-450A-ABE3-18F120FF3D39}">
                <a1611:picAttrSrcUrl xmlns:a1611="http://schemas.microsoft.com/office/drawing/2016/11/main" r:id="rId26"/>
              </a:ext>
            </a:extLst>
          </a:blip>
          <a:srcRect l="5996" t="19014" r="3811" b="10636"/>
          <a:stretch/>
        </p:blipFill>
        <p:spPr>
          <a:xfrm>
            <a:off x="13551462" y="3243380"/>
            <a:ext cx="1233895" cy="852345"/>
          </a:xfrm>
          <a:prstGeom prst="ellipse">
            <a:avLst/>
          </a:prstGeom>
        </p:spPr>
      </p:pic>
      <p:pic>
        <p:nvPicPr>
          <p:cNvPr id="79" name="図 78">
            <a:extLst>
              <a:ext uri="{FF2B5EF4-FFF2-40B4-BE49-F238E27FC236}">
                <a16:creationId xmlns:a16="http://schemas.microsoft.com/office/drawing/2014/main" id="{0A2F446F-1ACC-A667-3DC4-321E280EFE8F}"/>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3011188" y="6961580"/>
            <a:ext cx="1777275" cy="116347"/>
          </a:xfrm>
          <a:prstGeom prst="rect">
            <a:avLst/>
          </a:prstGeom>
        </p:spPr>
      </p:pic>
      <p:pic>
        <p:nvPicPr>
          <p:cNvPr id="60" name="図 59">
            <a:extLst>
              <a:ext uri="{FF2B5EF4-FFF2-40B4-BE49-F238E27FC236}">
                <a16:creationId xmlns:a16="http://schemas.microsoft.com/office/drawing/2014/main" id="{1532CDE5-E9F2-8983-BC1C-510C97D81685}"/>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3016548" y="6858793"/>
            <a:ext cx="261078" cy="1928859"/>
          </a:xfrm>
          <a:prstGeom prst="rect">
            <a:avLst/>
          </a:prstGeom>
        </p:spPr>
      </p:pic>
      <p:pic>
        <p:nvPicPr>
          <p:cNvPr id="61" name="図 60">
            <a:extLst>
              <a:ext uri="{FF2B5EF4-FFF2-40B4-BE49-F238E27FC236}">
                <a16:creationId xmlns:a16="http://schemas.microsoft.com/office/drawing/2014/main" id="{5F735BD6-1CF1-6907-904F-FA9DE6071E29}"/>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12335" y="7665160"/>
            <a:ext cx="464089" cy="488093"/>
          </a:xfrm>
          <a:prstGeom prst="rect">
            <a:avLst/>
          </a:prstGeom>
        </p:spPr>
      </p:pic>
      <p:pic>
        <p:nvPicPr>
          <p:cNvPr id="66" name="図 65">
            <a:extLst>
              <a:ext uri="{FF2B5EF4-FFF2-40B4-BE49-F238E27FC236}">
                <a16:creationId xmlns:a16="http://schemas.microsoft.com/office/drawing/2014/main" id="{6BD8A406-613B-7EF0-8786-7106BF7D99FD}"/>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675479" y="7621233"/>
            <a:ext cx="716007" cy="856725"/>
          </a:xfrm>
          <a:prstGeom prst="rect">
            <a:avLst/>
          </a:prstGeom>
        </p:spPr>
      </p:pic>
      <p:pic>
        <p:nvPicPr>
          <p:cNvPr id="51" name="図 50">
            <a:extLst>
              <a:ext uri="{FF2B5EF4-FFF2-40B4-BE49-F238E27FC236}">
                <a16:creationId xmlns:a16="http://schemas.microsoft.com/office/drawing/2014/main" id="{3BCFC5EF-3945-2DCE-77A2-928C580B3460}"/>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353856" y="7114951"/>
            <a:ext cx="1937299" cy="171216"/>
          </a:xfrm>
          <a:prstGeom prst="rect">
            <a:avLst/>
          </a:prstGeom>
        </p:spPr>
      </p:pic>
      <p:pic>
        <p:nvPicPr>
          <p:cNvPr id="63" name="図 62">
            <a:extLst>
              <a:ext uri="{FF2B5EF4-FFF2-40B4-BE49-F238E27FC236}">
                <a16:creationId xmlns:a16="http://schemas.microsoft.com/office/drawing/2014/main" id="{E9D2E70A-F6F8-3CFB-09B3-BB7FAAFEC653}"/>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rot="5400000">
            <a:off x="-1712273" y="7039556"/>
            <a:ext cx="173842" cy="2951065"/>
          </a:xfrm>
          <a:prstGeom prst="rect">
            <a:avLst/>
          </a:prstGeom>
        </p:spPr>
      </p:pic>
      <p:pic>
        <p:nvPicPr>
          <p:cNvPr id="69" name="図 68">
            <a:extLst>
              <a:ext uri="{FF2B5EF4-FFF2-40B4-BE49-F238E27FC236}">
                <a16:creationId xmlns:a16="http://schemas.microsoft.com/office/drawing/2014/main" id="{9B4A9926-FA45-EE6C-D4CD-49A621D593AA}"/>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rot="5400000">
            <a:off x="-1908574" y="7148660"/>
            <a:ext cx="178488" cy="3029937"/>
          </a:xfrm>
          <a:prstGeom prst="rect">
            <a:avLst/>
          </a:prstGeom>
        </p:spPr>
      </p:pic>
      <p:pic>
        <p:nvPicPr>
          <p:cNvPr id="89" name="図 88">
            <a:extLst>
              <a:ext uri="{FF2B5EF4-FFF2-40B4-BE49-F238E27FC236}">
                <a16:creationId xmlns:a16="http://schemas.microsoft.com/office/drawing/2014/main" id="{7E773AD9-E129-8C61-01DB-7FC348A1060D}"/>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rot="16200000">
            <a:off x="-1635442" y="4247715"/>
            <a:ext cx="173842" cy="2951065"/>
          </a:xfrm>
          <a:prstGeom prst="rect">
            <a:avLst/>
          </a:prstGeom>
        </p:spPr>
      </p:pic>
      <p:pic>
        <p:nvPicPr>
          <p:cNvPr id="92" name="図 91">
            <a:extLst>
              <a:ext uri="{FF2B5EF4-FFF2-40B4-BE49-F238E27FC236}">
                <a16:creationId xmlns:a16="http://schemas.microsoft.com/office/drawing/2014/main" id="{DACC1384-D726-9DFE-3587-77A3991264B5}"/>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rot="5400000" flipH="1">
            <a:off x="-1768081" y="4334636"/>
            <a:ext cx="155962" cy="2951065"/>
          </a:xfrm>
          <a:prstGeom prst="rect">
            <a:avLst/>
          </a:prstGeom>
        </p:spPr>
      </p:pic>
      <p:pic>
        <p:nvPicPr>
          <p:cNvPr id="114" name="図 113">
            <a:extLst>
              <a:ext uri="{FF2B5EF4-FFF2-40B4-BE49-F238E27FC236}">
                <a16:creationId xmlns:a16="http://schemas.microsoft.com/office/drawing/2014/main" id="{00057DC6-AD1C-750C-CC03-9DDE235F23A4}"/>
              </a:ext>
            </a:extLst>
          </p:cNvPr>
          <p:cNvPicPr>
            <a:picLocks noChangeAspect="1"/>
          </p:cNvPicPr>
          <p:nvPr/>
        </p:nvPicPr>
        <p:blipFill>
          <a:blip r:embed="rId3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71872" y="1235357"/>
            <a:ext cx="483155" cy="625334"/>
          </a:xfrm>
          <a:prstGeom prst="rect">
            <a:avLst/>
          </a:prstGeom>
        </p:spPr>
      </p:pic>
      <p:pic>
        <p:nvPicPr>
          <p:cNvPr id="124" name="図 123">
            <a:extLst>
              <a:ext uri="{FF2B5EF4-FFF2-40B4-BE49-F238E27FC236}">
                <a16:creationId xmlns:a16="http://schemas.microsoft.com/office/drawing/2014/main" id="{F2AA9DDA-7ADB-AF1D-D5E0-CB86A2F5451F}"/>
              </a:ext>
            </a:extLst>
          </p:cNvPr>
          <p:cNvPicPr>
            <a:picLocks noChangeAspect="1"/>
          </p:cNvPicPr>
          <p:nvPr/>
        </p:nvPicPr>
        <p:blipFill rotWithShape="1">
          <a:blip r:embed="rId33">
            <a:extLst>
              <a:ext uri="{28A0092B-C50C-407E-A947-70E740481C1C}">
                <a14:useLocalDpi xmlns:a14="http://schemas.microsoft.com/office/drawing/2010/main" val="0"/>
              </a:ext>
            </a:extLst>
          </a:blip>
          <a:srcRect l="5911" t="5315" r="27880" b="-2558"/>
          <a:stretch/>
        </p:blipFill>
        <p:spPr>
          <a:xfrm>
            <a:off x="-1326633" y="3225990"/>
            <a:ext cx="962542" cy="1060271"/>
          </a:xfrm>
          <a:prstGeom prst="rect">
            <a:avLst/>
          </a:prstGeom>
        </p:spPr>
      </p:pic>
      <p:pic>
        <p:nvPicPr>
          <p:cNvPr id="1026" name="Picture 2" descr="飾り罫線（ライン）～かわいい無料のフリーイラスト素材集">
            <a:extLst>
              <a:ext uri="{FF2B5EF4-FFF2-40B4-BE49-F238E27FC236}">
                <a16:creationId xmlns:a16="http://schemas.microsoft.com/office/drawing/2014/main" id="{B95F5BCE-5609-CA2E-0976-D11E3D1EB771}"/>
              </a:ext>
            </a:extLst>
          </p:cNvPr>
          <p:cNvPicPr>
            <a:picLocks noChangeAspect="1" noChangeArrowheads="1"/>
          </p:cNvPicPr>
          <p:nvPr/>
        </p:nvPicPr>
        <p:blipFill rotWithShape="1">
          <a:blip r:embed="rId34">
            <a:extLst>
              <a:ext uri="{28A0092B-C50C-407E-A947-70E740481C1C}">
                <a14:useLocalDpi xmlns:a14="http://schemas.microsoft.com/office/drawing/2010/main" val="0"/>
              </a:ext>
            </a:extLst>
          </a:blip>
          <a:srcRect t="38372" b="38815"/>
          <a:stretch/>
        </p:blipFill>
        <p:spPr bwMode="auto">
          <a:xfrm>
            <a:off x="1036720" y="-80147"/>
            <a:ext cx="2741163" cy="43790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飾り罫線（ライン）～かわいい無料のフリーイラスト素材集">
            <a:extLst>
              <a:ext uri="{FF2B5EF4-FFF2-40B4-BE49-F238E27FC236}">
                <a16:creationId xmlns:a16="http://schemas.microsoft.com/office/drawing/2014/main" id="{1FB53E14-EAF9-AECB-0E3D-7B8C7B6310DC}"/>
              </a:ext>
            </a:extLst>
          </p:cNvPr>
          <p:cNvPicPr>
            <a:picLocks noChangeAspect="1" noChangeArrowheads="1"/>
          </p:cNvPicPr>
          <p:nvPr/>
        </p:nvPicPr>
        <p:blipFill rotWithShape="1">
          <a:blip r:embed="rId34">
            <a:extLst>
              <a:ext uri="{28A0092B-C50C-407E-A947-70E740481C1C}">
                <a14:useLocalDpi xmlns:a14="http://schemas.microsoft.com/office/drawing/2010/main" val="0"/>
              </a:ext>
            </a:extLst>
          </a:blip>
          <a:srcRect t="38372" b="38815"/>
          <a:stretch/>
        </p:blipFill>
        <p:spPr bwMode="auto">
          <a:xfrm>
            <a:off x="3190256" y="-85397"/>
            <a:ext cx="2741163" cy="437909"/>
          </a:xfrm>
          <a:prstGeom prst="rect">
            <a:avLst/>
          </a:prstGeom>
          <a:noFill/>
          <a:extLst>
            <a:ext uri="{909E8E84-426E-40DD-AFC4-6F175D3DCCD1}">
              <a14:hiddenFill xmlns:a14="http://schemas.microsoft.com/office/drawing/2010/main">
                <a:solidFill>
                  <a:srgbClr val="FFFFFF"/>
                </a:solidFill>
              </a14:hiddenFill>
            </a:ext>
          </a:extLst>
        </p:spPr>
      </p:pic>
      <p:sp>
        <p:nvSpPr>
          <p:cNvPr id="56" name="テキスト ボックス 55">
            <a:extLst>
              <a:ext uri="{FF2B5EF4-FFF2-40B4-BE49-F238E27FC236}">
                <a16:creationId xmlns:a16="http://schemas.microsoft.com/office/drawing/2014/main" id="{BCBF99CC-11BB-BDA2-D298-912AF32EDB1C}"/>
              </a:ext>
            </a:extLst>
          </p:cNvPr>
          <p:cNvSpPr txBox="1"/>
          <p:nvPr/>
        </p:nvSpPr>
        <p:spPr>
          <a:xfrm>
            <a:off x="769336" y="1900366"/>
            <a:ext cx="2966969" cy="430887"/>
          </a:xfrm>
          <a:prstGeom prst="rect">
            <a:avLst/>
          </a:prstGeom>
          <a:noFill/>
        </p:spPr>
        <p:txBody>
          <a:bodyPr wrap="square" rtlCol="0">
            <a:spAutoFit/>
          </a:bodyPr>
          <a:lstStyle/>
          <a:p>
            <a:r>
              <a:rPr kumimoji="1" lang="ja-JP" altLang="en-US" sz="1100" dirty="0">
                <a:solidFill>
                  <a:srgbClr val="FF0000"/>
                </a:solidFill>
                <a:latin typeface="HGS創英角ﾎﾟｯﾌﾟ体" panose="040B0A00000000000000" pitchFamily="50" charset="-128"/>
                <a:ea typeface="HGS創英角ﾎﾟｯﾌﾟ体" panose="040B0A00000000000000" pitchFamily="50" charset="-128"/>
              </a:rPr>
              <a:t>おじいちゃん・おばあちゃん</a:t>
            </a:r>
            <a:endParaRPr kumimoji="1" lang="en-US" altLang="ja-JP" sz="1100" dirty="0">
              <a:solidFill>
                <a:srgbClr val="FF0000"/>
              </a:solidFill>
              <a:latin typeface="HGS創英角ﾎﾟｯﾌﾟ体" panose="040B0A00000000000000" pitchFamily="50" charset="-128"/>
              <a:ea typeface="HGS創英角ﾎﾟｯﾌﾟ体" panose="040B0A00000000000000" pitchFamily="50" charset="-128"/>
            </a:endParaRPr>
          </a:p>
          <a:p>
            <a:r>
              <a:rPr kumimoji="1" lang="ja-JP" altLang="en-US" sz="1100" dirty="0">
                <a:solidFill>
                  <a:srgbClr val="FF0000"/>
                </a:solidFill>
                <a:latin typeface="HGS創英角ﾎﾟｯﾌﾟ体" panose="040B0A00000000000000" pitchFamily="50" charset="-128"/>
                <a:ea typeface="HGS創英角ﾎﾟｯﾌﾟ体" panose="040B0A00000000000000" pitchFamily="50" charset="-128"/>
              </a:rPr>
              <a:t>遊んでくれてありがとう！</a:t>
            </a:r>
          </a:p>
        </p:txBody>
      </p:sp>
      <p:pic>
        <p:nvPicPr>
          <p:cNvPr id="1030" name="Picture 6" descr="たんじょうびイラスト - No: 1310098｜無料イラスト・フリー素材なら「イラストAC」">
            <a:extLst>
              <a:ext uri="{FF2B5EF4-FFF2-40B4-BE49-F238E27FC236}">
                <a16:creationId xmlns:a16="http://schemas.microsoft.com/office/drawing/2014/main" id="{176B1BEE-F620-5A75-94CF-02C1C745B2EE}"/>
              </a:ext>
            </a:extLst>
          </p:cNvPr>
          <p:cNvPicPr>
            <a:picLocks noChangeAspect="1" noChangeArrowheads="1"/>
          </p:cNvPicPr>
          <p:nvPr/>
        </p:nvPicPr>
        <p:blipFill rotWithShape="1">
          <a:blip r:embed="rId35">
            <a:extLst>
              <a:ext uri="{28A0092B-C50C-407E-A947-70E740481C1C}">
                <a14:useLocalDpi xmlns:a14="http://schemas.microsoft.com/office/drawing/2010/main" val="0"/>
              </a:ext>
            </a:extLst>
          </a:blip>
          <a:srcRect l="-592" t="14905" r="-3278" b="16237"/>
          <a:stretch/>
        </p:blipFill>
        <p:spPr bwMode="auto">
          <a:xfrm>
            <a:off x="336381" y="8428167"/>
            <a:ext cx="1016646" cy="67396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おたんじょうびイラスト｜無料イラスト・フリー素材なら「イラストAC」">
            <a:extLst>
              <a:ext uri="{FF2B5EF4-FFF2-40B4-BE49-F238E27FC236}">
                <a16:creationId xmlns:a16="http://schemas.microsoft.com/office/drawing/2014/main" id="{9A642A42-8E22-6D92-69F8-A6C2BDE4EA8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1009"/>
          <a:stretch/>
        </p:blipFill>
        <p:spPr bwMode="auto">
          <a:xfrm>
            <a:off x="1349629" y="6078058"/>
            <a:ext cx="1564358" cy="54627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いらすとぷらす - 幼稚園・保育園・介護・福祉向け向けイラスト素材サイト・会員登録不要・無料ダウンロード -">
            <a:extLst>
              <a:ext uri="{FF2B5EF4-FFF2-40B4-BE49-F238E27FC236}">
                <a16:creationId xmlns:a16="http://schemas.microsoft.com/office/drawing/2014/main" id="{624B0C26-246E-7F2F-2D67-C6ACB16A226C}"/>
              </a:ext>
            </a:extLst>
          </p:cNvPr>
          <p:cNvPicPr>
            <a:picLocks noChangeAspect="1" noChangeArrowheads="1"/>
          </p:cNvPicPr>
          <p:nvPr/>
        </p:nvPicPr>
        <p:blipFill rotWithShape="1">
          <a:blip r:embed="rId36">
            <a:extLst>
              <a:ext uri="{28A0092B-C50C-407E-A947-70E740481C1C}">
                <a14:useLocalDpi xmlns:a14="http://schemas.microsoft.com/office/drawing/2010/main" val="0"/>
              </a:ext>
            </a:extLst>
          </a:blip>
          <a:srcRect t="43276" b="44456"/>
          <a:stretch/>
        </p:blipFill>
        <p:spPr bwMode="auto">
          <a:xfrm>
            <a:off x="6685813" y="4218908"/>
            <a:ext cx="2823366" cy="245573"/>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10" descr="いらすとぷらす - 幼稚園・保育園・介護・福祉向け向けイラスト素材サイト・会員登録不要・無料ダウンロード -">
            <a:extLst>
              <a:ext uri="{FF2B5EF4-FFF2-40B4-BE49-F238E27FC236}">
                <a16:creationId xmlns:a16="http://schemas.microsoft.com/office/drawing/2014/main" id="{E6FE0603-891B-0C7B-AD10-FDE0F4132C3E}"/>
              </a:ext>
            </a:extLst>
          </p:cNvPr>
          <p:cNvPicPr>
            <a:picLocks noChangeAspect="1" noChangeArrowheads="1"/>
          </p:cNvPicPr>
          <p:nvPr/>
        </p:nvPicPr>
        <p:blipFill rotWithShape="1">
          <a:blip r:embed="rId36">
            <a:extLst>
              <a:ext uri="{28A0092B-C50C-407E-A947-70E740481C1C}">
                <a14:useLocalDpi xmlns:a14="http://schemas.microsoft.com/office/drawing/2010/main" val="0"/>
              </a:ext>
            </a:extLst>
          </a:blip>
          <a:srcRect t="43276" b="44456"/>
          <a:stretch/>
        </p:blipFill>
        <p:spPr bwMode="auto">
          <a:xfrm>
            <a:off x="6694992" y="1865561"/>
            <a:ext cx="2823366" cy="245573"/>
          </a:xfrm>
          <a:prstGeom prst="rect">
            <a:avLst/>
          </a:prstGeom>
          <a:noFill/>
          <a:extLst>
            <a:ext uri="{909E8E84-426E-40DD-AFC4-6F175D3DCCD1}">
              <a14:hiddenFill xmlns:a14="http://schemas.microsoft.com/office/drawing/2010/main">
                <a:solidFill>
                  <a:srgbClr val="FFFFFF"/>
                </a:solidFill>
              </a14:hiddenFill>
            </a:ext>
          </a:extLst>
        </p:spPr>
      </p:pic>
      <p:pic>
        <p:nvPicPr>
          <p:cNvPr id="24" name="図 23">
            <a:extLst>
              <a:ext uri="{FF2B5EF4-FFF2-40B4-BE49-F238E27FC236}">
                <a16:creationId xmlns:a16="http://schemas.microsoft.com/office/drawing/2014/main" id="{0B0DF0DB-A588-1A49-6D34-B8E35B20791E}"/>
              </a:ext>
            </a:extLst>
          </p:cNvPr>
          <p:cNvPicPr>
            <a:picLocks noChangeAspect="1"/>
          </p:cNvPicPr>
          <p:nvPr/>
        </p:nvPicPr>
        <p:blipFill>
          <a:blip r:embed="rId3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002008" y="7747530"/>
            <a:ext cx="3106227" cy="1434061"/>
          </a:xfrm>
          <a:prstGeom prst="rect">
            <a:avLst/>
          </a:prstGeom>
        </p:spPr>
      </p:pic>
      <p:grpSp>
        <p:nvGrpSpPr>
          <p:cNvPr id="34" name="グループ化 33">
            <a:extLst>
              <a:ext uri="{FF2B5EF4-FFF2-40B4-BE49-F238E27FC236}">
                <a16:creationId xmlns:a16="http://schemas.microsoft.com/office/drawing/2014/main" id="{EC557343-94B3-2692-2411-39FCBE88FAFA}"/>
              </a:ext>
            </a:extLst>
          </p:cNvPr>
          <p:cNvGrpSpPr/>
          <p:nvPr/>
        </p:nvGrpSpPr>
        <p:grpSpPr>
          <a:xfrm>
            <a:off x="17564515" y="4459346"/>
            <a:ext cx="2511256" cy="584775"/>
            <a:chOff x="9822886" y="4984475"/>
            <a:chExt cx="2511256" cy="584775"/>
          </a:xfrm>
        </p:grpSpPr>
        <p:sp>
          <p:nvSpPr>
            <p:cNvPr id="31" name="正方形/長方形 30">
              <a:extLst>
                <a:ext uri="{FF2B5EF4-FFF2-40B4-BE49-F238E27FC236}">
                  <a16:creationId xmlns:a16="http://schemas.microsoft.com/office/drawing/2014/main" id="{0D07FA9E-A189-46DA-41B1-760CBA54F26B}"/>
                </a:ext>
              </a:extLst>
            </p:cNvPr>
            <p:cNvSpPr/>
            <p:nvPr/>
          </p:nvSpPr>
          <p:spPr>
            <a:xfrm>
              <a:off x="9822886" y="4984475"/>
              <a:ext cx="1233973" cy="584775"/>
            </a:xfrm>
            <a:prstGeom prst="rect">
              <a:avLst/>
            </a:prstGeom>
            <a:noFill/>
          </p:spPr>
          <p:txBody>
            <a:bodyPr wrap="square" lIns="91440" tIns="45720" rIns="91440" bIns="45720">
              <a:spAutoFit/>
            </a:bodyPr>
            <a:lstStyle/>
            <a:p>
              <a:pPr algn="ctr"/>
              <a:r>
                <a:rPr lang="ja-JP" altLang="en-US" sz="1600" b="1" cap="none" spc="0" dirty="0">
                  <a:ln w="12700">
                    <a:solidFill>
                      <a:schemeClr val="accent1"/>
                    </a:solidFill>
                    <a:prstDash val="solid"/>
                  </a:ln>
                  <a:solidFill>
                    <a:srgbClr val="FFFF00"/>
                  </a:solidFill>
                  <a:effectLst>
                    <a:outerShdw dist="38100" dir="2640000" algn="bl" rotWithShape="0">
                      <a:schemeClr val="accent1"/>
                    </a:outerShdw>
                  </a:effectLst>
                  <a:latin typeface="HGS創英角ﾎﾟｯﾌﾟ体" panose="040B0A00000000000000" pitchFamily="50" charset="-128"/>
                  <a:ea typeface="HGS創英角ﾎﾟｯﾌﾟ体" panose="040B0A00000000000000" pitchFamily="50" charset="-128"/>
                </a:rPr>
                <a:t>お楽しみ</a:t>
              </a:r>
              <a:endParaRPr lang="en-US" altLang="ja-JP" sz="1600" b="1" cap="none" spc="0" dirty="0">
                <a:ln w="12700">
                  <a:solidFill>
                    <a:schemeClr val="accent1"/>
                  </a:solidFill>
                  <a:prstDash val="solid"/>
                </a:ln>
                <a:solidFill>
                  <a:srgbClr val="FFFF00"/>
                </a:solidFill>
                <a:effectLst>
                  <a:outerShdw dist="38100" dir="2640000" algn="bl" rotWithShape="0">
                    <a:schemeClr val="accent1"/>
                  </a:outerShdw>
                </a:effectLst>
                <a:latin typeface="HGS創英角ﾎﾟｯﾌﾟ体" panose="040B0A00000000000000" pitchFamily="50" charset="-128"/>
                <a:ea typeface="HGS創英角ﾎﾟｯﾌﾟ体" panose="040B0A00000000000000" pitchFamily="50" charset="-128"/>
              </a:endParaRPr>
            </a:p>
            <a:p>
              <a:pPr algn="ctr"/>
              <a:r>
                <a:rPr lang="ja-JP" altLang="en-US" sz="1600" b="1" cap="none" spc="0" dirty="0">
                  <a:ln w="12700">
                    <a:solidFill>
                      <a:schemeClr val="accent1"/>
                    </a:solidFill>
                    <a:prstDash val="solid"/>
                  </a:ln>
                  <a:solidFill>
                    <a:srgbClr val="FFFF00"/>
                  </a:solidFill>
                  <a:effectLst>
                    <a:outerShdw dist="38100" dir="2640000" algn="bl" rotWithShape="0">
                      <a:schemeClr val="accent1"/>
                    </a:outerShdw>
                  </a:effectLst>
                  <a:latin typeface="HGS創英角ﾎﾟｯﾌﾟ体" panose="040B0A00000000000000" pitchFamily="50" charset="-128"/>
                  <a:ea typeface="HGS創英角ﾎﾟｯﾌﾟ体" panose="040B0A00000000000000" pitchFamily="50" charset="-128"/>
                </a:rPr>
                <a:t>ｄａｙ</a:t>
              </a:r>
            </a:p>
          </p:txBody>
        </p:sp>
        <p:sp>
          <p:nvSpPr>
            <p:cNvPr id="44" name="テキスト ボックス 43">
              <a:extLst>
                <a:ext uri="{FF2B5EF4-FFF2-40B4-BE49-F238E27FC236}">
                  <a16:creationId xmlns:a16="http://schemas.microsoft.com/office/drawing/2014/main" id="{750292DE-6B4C-AEF0-1651-AC96EC4F6C53}"/>
                </a:ext>
              </a:extLst>
            </p:cNvPr>
            <p:cNvSpPr txBox="1"/>
            <p:nvPr/>
          </p:nvSpPr>
          <p:spPr>
            <a:xfrm>
              <a:off x="10765942" y="5274808"/>
              <a:ext cx="1568200" cy="276999"/>
            </a:xfrm>
            <a:prstGeom prst="rect">
              <a:avLst/>
            </a:prstGeom>
            <a:noFill/>
          </p:spPr>
          <p:txBody>
            <a:bodyPr wrap="square" rtlCol="0">
              <a:spAutoFit/>
            </a:bodyPr>
            <a:lstStyle/>
            <a:p>
              <a:r>
                <a:rPr kumimoji="1" lang="ja-JP" altLang="en-US" sz="1200" dirty="0">
                  <a:solidFill>
                    <a:srgbClr val="00B050"/>
                  </a:solidFill>
                  <a:latin typeface="HGS創英角ﾎﾟｯﾌﾟ体" panose="040B0A00000000000000" pitchFamily="50" charset="-128"/>
                  <a:ea typeface="HGS創英角ﾎﾟｯﾌﾟ体" panose="040B0A00000000000000" pitchFamily="50" charset="-128"/>
                </a:rPr>
                <a:t>１０月１８日（金）</a:t>
              </a:r>
            </a:p>
          </p:txBody>
        </p:sp>
      </p:grpSp>
      <p:sp>
        <p:nvSpPr>
          <p:cNvPr id="49" name="テキスト ボックス 48">
            <a:extLst>
              <a:ext uri="{FF2B5EF4-FFF2-40B4-BE49-F238E27FC236}">
                <a16:creationId xmlns:a16="http://schemas.microsoft.com/office/drawing/2014/main" id="{4171B618-74B8-92EA-DBBC-85CBFDB8F0D1}"/>
              </a:ext>
            </a:extLst>
          </p:cNvPr>
          <p:cNvSpPr txBox="1"/>
          <p:nvPr/>
        </p:nvSpPr>
        <p:spPr>
          <a:xfrm>
            <a:off x="17642326" y="5137674"/>
            <a:ext cx="2233526" cy="600164"/>
          </a:xfrm>
          <a:prstGeom prst="rect">
            <a:avLst/>
          </a:prstGeom>
          <a:noFill/>
        </p:spPr>
        <p:txBody>
          <a:bodyPr wrap="square" rtlCol="0">
            <a:spAutoFit/>
          </a:bodyPr>
          <a:lstStyle/>
          <a:p>
            <a:r>
              <a:rPr kumimoji="1" lang="ja-JP" altLang="en-US" sz="1100" dirty="0">
                <a:latin typeface="HG丸ｺﾞｼｯｸM-PRO" panose="020F0600000000000000" pitchFamily="50" charset="-128"/>
                <a:ea typeface="HG丸ｺﾞｼｯｸM-PRO" panose="020F0600000000000000" pitchFamily="50" charset="-128"/>
              </a:rPr>
              <a:t> 楽しいイベントを計画中です。好きなお洋服で登園しましょう。よろしくお願いします。</a:t>
            </a:r>
          </a:p>
        </p:txBody>
      </p:sp>
      <p:pic>
        <p:nvPicPr>
          <p:cNvPr id="101" name="Picture 2" descr="イモちゃんのフレームイラスト - No: 902864｜無料イラスト・フリー素材なら「イラストAC」">
            <a:extLst>
              <a:ext uri="{FF2B5EF4-FFF2-40B4-BE49-F238E27FC236}">
                <a16:creationId xmlns:a16="http://schemas.microsoft.com/office/drawing/2014/main" id="{3D3A0AB4-0BB3-6526-991B-E2FE96DB77A4}"/>
              </a:ext>
            </a:extLst>
          </p:cNvPr>
          <p:cNvPicPr>
            <a:picLocks noChangeAspect="1" noChangeArrowheads="1"/>
          </p:cNvPicPr>
          <p:nvPr/>
        </p:nvPicPr>
        <p:blipFill rotWithShape="1">
          <a:blip r:embed="rId38">
            <a:extLst>
              <a:ext uri="{28A0092B-C50C-407E-A947-70E740481C1C}">
                <a14:useLocalDpi xmlns:a14="http://schemas.microsoft.com/office/drawing/2010/main" val="0"/>
              </a:ext>
            </a:extLst>
          </a:blip>
          <a:srcRect r="54147" b="79229"/>
          <a:stretch/>
        </p:blipFill>
        <p:spPr bwMode="auto">
          <a:xfrm rot="10800000" flipV="1">
            <a:off x="5885357" y="10037587"/>
            <a:ext cx="888152" cy="302008"/>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2" descr="イモちゃんのフレームイラスト - No: 902864｜無料イラスト・フリー素材なら「イラストAC」">
            <a:extLst>
              <a:ext uri="{FF2B5EF4-FFF2-40B4-BE49-F238E27FC236}">
                <a16:creationId xmlns:a16="http://schemas.microsoft.com/office/drawing/2014/main" id="{31E717BD-E657-74C1-F1B1-1FF234F165EE}"/>
              </a:ext>
            </a:extLst>
          </p:cNvPr>
          <p:cNvPicPr>
            <a:picLocks noChangeAspect="1" noChangeArrowheads="1"/>
          </p:cNvPicPr>
          <p:nvPr/>
        </p:nvPicPr>
        <p:blipFill rotWithShape="1">
          <a:blip r:embed="rId38">
            <a:extLst>
              <a:ext uri="{28A0092B-C50C-407E-A947-70E740481C1C}">
                <a14:useLocalDpi xmlns:a14="http://schemas.microsoft.com/office/drawing/2010/main" val="0"/>
              </a:ext>
            </a:extLst>
          </a:blip>
          <a:srcRect r="54147" b="79229"/>
          <a:stretch/>
        </p:blipFill>
        <p:spPr bwMode="auto">
          <a:xfrm rot="10800000" flipV="1">
            <a:off x="6435645" y="9904088"/>
            <a:ext cx="1223982" cy="416204"/>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2" descr="イモちゃんのフレームイラスト - No: 902864｜無料イラスト・フリー素材なら「イラストAC」">
            <a:extLst>
              <a:ext uri="{FF2B5EF4-FFF2-40B4-BE49-F238E27FC236}">
                <a16:creationId xmlns:a16="http://schemas.microsoft.com/office/drawing/2014/main" id="{9DB1460C-59C6-C9AA-EE80-1B1AEEA0A3F3}"/>
              </a:ext>
            </a:extLst>
          </p:cNvPr>
          <p:cNvPicPr>
            <a:picLocks noChangeAspect="1" noChangeArrowheads="1"/>
          </p:cNvPicPr>
          <p:nvPr/>
        </p:nvPicPr>
        <p:blipFill rotWithShape="1">
          <a:blip r:embed="rId38">
            <a:extLst>
              <a:ext uri="{28A0092B-C50C-407E-A947-70E740481C1C}">
                <a14:useLocalDpi xmlns:a14="http://schemas.microsoft.com/office/drawing/2010/main" val="0"/>
              </a:ext>
            </a:extLst>
          </a:blip>
          <a:srcRect r="54147" b="79229"/>
          <a:stretch/>
        </p:blipFill>
        <p:spPr bwMode="auto">
          <a:xfrm rot="10800000" flipV="1">
            <a:off x="5473665" y="9988320"/>
            <a:ext cx="888152" cy="302008"/>
          </a:xfrm>
          <a:prstGeom prst="rect">
            <a:avLst/>
          </a:prstGeom>
          <a:noFill/>
          <a:extLst>
            <a:ext uri="{909E8E84-426E-40DD-AFC4-6F175D3DCCD1}">
              <a14:hiddenFill xmlns:a14="http://schemas.microsoft.com/office/drawing/2010/main">
                <a:solidFill>
                  <a:srgbClr val="FFFFFF"/>
                </a:solidFill>
              </a14:hiddenFill>
            </a:ext>
          </a:extLst>
        </p:spPr>
      </p:pic>
      <p:sp>
        <p:nvSpPr>
          <p:cNvPr id="120" name="四角形: 角を丸くする 119">
            <a:extLst>
              <a:ext uri="{FF2B5EF4-FFF2-40B4-BE49-F238E27FC236}">
                <a16:creationId xmlns:a16="http://schemas.microsoft.com/office/drawing/2014/main" id="{764A15B0-2AE2-F084-96D2-ADBCE5ACDED1}"/>
              </a:ext>
            </a:extLst>
          </p:cNvPr>
          <p:cNvSpPr/>
          <p:nvPr/>
        </p:nvSpPr>
        <p:spPr>
          <a:xfrm>
            <a:off x="7631030" y="9930322"/>
            <a:ext cx="2849099" cy="1648972"/>
          </a:xfrm>
          <a:prstGeom prst="round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3" name="グループ化 112">
            <a:extLst>
              <a:ext uri="{FF2B5EF4-FFF2-40B4-BE49-F238E27FC236}">
                <a16:creationId xmlns:a16="http://schemas.microsoft.com/office/drawing/2014/main" id="{AF835D63-95C9-5C72-3328-B8F73EE7BD63}"/>
              </a:ext>
            </a:extLst>
          </p:cNvPr>
          <p:cNvGrpSpPr/>
          <p:nvPr/>
        </p:nvGrpSpPr>
        <p:grpSpPr>
          <a:xfrm>
            <a:off x="8663197" y="10440917"/>
            <a:ext cx="1758413" cy="302008"/>
            <a:chOff x="7531364" y="9932007"/>
            <a:chExt cx="1758413" cy="302008"/>
          </a:xfrm>
        </p:grpSpPr>
        <p:pic>
          <p:nvPicPr>
            <p:cNvPr id="111" name="Picture 2" descr="イモちゃんのフレームイラスト - No: 902864｜無料イラスト・フリー素材なら「イラストAC」">
              <a:extLst>
                <a:ext uri="{FF2B5EF4-FFF2-40B4-BE49-F238E27FC236}">
                  <a16:creationId xmlns:a16="http://schemas.microsoft.com/office/drawing/2014/main" id="{1E65AA15-8818-9645-4401-F05A0F1AC03B}"/>
                </a:ext>
              </a:extLst>
            </p:cNvPr>
            <p:cNvPicPr>
              <a:picLocks noChangeAspect="1" noChangeArrowheads="1"/>
            </p:cNvPicPr>
            <p:nvPr/>
          </p:nvPicPr>
          <p:blipFill rotWithShape="1">
            <a:blip r:embed="rId38">
              <a:extLst>
                <a:ext uri="{28A0092B-C50C-407E-A947-70E740481C1C}">
                  <a14:useLocalDpi xmlns:a14="http://schemas.microsoft.com/office/drawing/2010/main" val="0"/>
                </a:ext>
              </a:extLst>
            </a:blip>
            <a:srcRect r="54147" b="79229"/>
            <a:stretch/>
          </p:blipFill>
          <p:spPr bwMode="auto">
            <a:xfrm rot="10800000" flipV="1">
              <a:off x="7531364" y="9932007"/>
              <a:ext cx="888152" cy="302008"/>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2" descr="イモちゃんのフレームイラスト - No: 902864｜無料イラスト・フリー素材なら「イラストAC」">
              <a:extLst>
                <a:ext uri="{FF2B5EF4-FFF2-40B4-BE49-F238E27FC236}">
                  <a16:creationId xmlns:a16="http://schemas.microsoft.com/office/drawing/2014/main" id="{A05B93CD-31DF-6A9A-A7BC-0C4AACA5867C}"/>
                </a:ext>
              </a:extLst>
            </p:cNvPr>
            <p:cNvPicPr>
              <a:picLocks noChangeAspect="1" noChangeArrowheads="1"/>
            </p:cNvPicPr>
            <p:nvPr/>
          </p:nvPicPr>
          <p:blipFill rotWithShape="1">
            <a:blip r:embed="rId38">
              <a:extLst>
                <a:ext uri="{28A0092B-C50C-407E-A947-70E740481C1C}">
                  <a14:useLocalDpi xmlns:a14="http://schemas.microsoft.com/office/drawing/2010/main" val="0"/>
                </a:ext>
              </a:extLst>
            </a:blip>
            <a:srcRect r="54147" b="79229"/>
            <a:stretch/>
          </p:blipFill>
          <p:spPr bwMode="auto">
            <a:xfrm rot="10800000" flipV="1">
              <a:off x="8401625" y="9932007"/>
              <a:ext cx="888152" cy="3020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5" name="グループ化 114">
            <a:extLst>
              <a:ext uri="{FF2B5EF4-FFF2-40B4-BE49-F238E27FC236}">
                <a16:creationId xmlns:a16="http://schemas.microsoft.com/office/drawing/2014/main" id="{580A61E0-5A6D-5E38-CC58-08674D419A3C}"/>
              </a:ext>
            </a:extLst>
          </p:cNvPr>
          <p:cNvGrpSpPr/>
          <p:nvPr/>
        </p:nvGrpSpPr>
        <p:grpSpPr>
          <a:xfrm>
            <a:off x="7653510" y="9917460"/>
            <a:ext cx="1758413" cy="302008"/>
            <a:chOff x="7531364" y="9932007"/>
            <a:chExt cx="1758413" cy="302008"/>
          </a:xfrm>
        </p:grpSpPr>
        <p:pic>
          <p:nvPicPr>
            <p:cNvPr id="118" name="Picture 2" descr="イモちゃんのフレームイラスト - No: 902864｜無料イラスト・フリー素材なら「イラストAC」">
              <a:extLst>
                <a:ext uri="{FF2B5EF4-FFF2-40B4-BE49-F238E27FC236}">
                  <a16:creationId xmlns:a16="http://schemas.microsoft.com/office/drawing/2014/main" id="{0EDD62B0-A0F2-9E3D-C69E-338A309BF6F8}"/>
                </a:ext>
              </a:extLst>
            </p:cNvPr>
            <p:cNvPicPr>
              <a:picLocks noChangeAspect="1" noChangeArrowheads="1"/>
            </p:cNvPicPr>
            <p:nvPr/>
          </p:nvPicPr>
          <p:blipFill rotWithShape="1">
            <a:blip r:embed="rId38">
              <a:extLst>
                <a:ext uri="{28A0092B-C50C-407E-A947-70E740481C1C}">
                  <a14:useLocalDpi xmlns:a14="http://schemas.microsoft.com/office/drawing/2010/main" val="0"/>
                </a:ext>
              </a:extLst>
            </a:blip>
            <a:srcRect r="54147" b="79229"/>
            <a:stretch/>
          </p:blipFill>
          <p:spPr bwMode="auto">
            <a:xfrm rot="10800000" flipV="1">
              <a:off x="7531364" y="9932007"/>
              <a:ext cx="888152" cy="302008"/>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2" descr="イモちゃんのフレームイラスト - No: 902864｜無料イラスト・フリー素材なら「イラストAC」">
              <a:extLst>
                <a:ext uri="{FF2B5EF4-FFF2-40B4-BE49-F238E27FC236}">
                  <a16:creationId xmlns:a16="http://schemas.microsoft.com/office/drawing/2014/main" id="{371F91AB-4ACD-2BF6-F0E4-5688A9F7D553}"/>
                </a:ext>
              </a:extLst>
            </p:cNvPr>
            <p:cNvPicPr>
              <a:picLocks noChangeAspect="1" noChangeArrowheads="1"/>
            </p:cNvPicPr>
            <p:nvPr/>
          </p:nvPicPr>
          <p:blipFill rotWithShape="1">
            <a:blip r:embed="rId38">
              <a:extLst>
                <a:ext uri="{28A0092B-C50C-407E-A947-70E740481C1C}">
                  <a14:useLocalDpi xmlns:a14="http://schemas.microsoft.com/office/drawing/2010/main" val="0"/>
                </a:ext>
              </a:extLst>
            </a:blip>
            <a:srcRect r="54147" b="79229"/>
            <a:stretch/>
          </p:blipFill>
          <p:spPr bwMode="auto">
            <a:xfrm rot="10800000" flipV="1">
              <a:off x="8401625" y="9932007"/>
              <a:ext cx="888152" cy="302008"/>
            </a:xfrm>
            <a:prstGeom prst="rect">
              <a:avLst/>
            </a:prstGeom>
            <a:noFill/>
            <a:extLst>
              <a:ext uri="{909E8E84-426E-40DD-AFC4-6F175D3DCCD1}">
                <a14:hiddenFill xmlns:a14="http://schemas.microsoft.com/office/drawing/2010/main">
                  <a:solidFill>
                    <a:srgbClr val="FFFFFF"/>
                  </a:solidFill>
                </a14:hiddenFill>
              </a:ext>
            </a:extLst>
          </p:spPr>
        </p:pic>
      </p:grpSp>
      <p:pic>
        <p:nvPicPr>
          <p:cNvPr id="122" name="Picture 4" descr="芋掘りイラスト｜無料イラスト・フリー素材なら「イラストAC」">
            <a:extLst>
              <a:ext uri="{FF2B5EF4-FFF2-40B4-BE49-F238E27FC236}">
                <a16:creationId xmlns:a16="http://schemas.microsoft.com/office/drawing/2014/main" id="{67E4B81C-98CB-760D-2C64-BBEB112D8C94}"/>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7618976" y="10785345"/>
            <a:ext cx="965115" cy="28361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おねがいイラスト｜無料イラスト・フリー素材なら「イラストAC」">
            <a:extLst>
              <a:ext uri="{FF2B5EF4-FFF2-40B4-BE49-F238E27FC236}">
                <a16:creationId xmlns:a16="http://schemas.microsoft.com/office/drawing/2014/main" id="{B77F9803-821B-E036-A047-0662D6E22995}"/>
              </a:ext>
            </a:extLst>
          </p:cNvPr>
          <p:cNvPicPr>
            <a:picLocks noChangeAspect="1" noChangeArrowheads="1"/>
          </p:cNvPicPr>
          <p:nvPr/>
        </p:nvPicPr>
        <p:blipFill rotWithShape="1">
          <a:blip r:embed="rId40">
            <a:extLst>
              <a:ext uri="{28A0092B-C50C-407E-A947-70E740481C1C}">
                <a14:useLocalDpi xmlns:a14="http://schemas.microsoft.com/office/drawing/2010/main" val="0"/>
              </a:ext>
            </a:extLst>
          </a:blip>
          <a:srcRect l="7479" t="4748"/>
          <a:stretch/>
        </p:blipFill>
        <p:spPr bwMode="auto">
          <a:xfrm>
            <a:off x="17374297" y="7709229"/>
            <a:ext cx="2761251" cy="107842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グループ化 4">
            <a:extLst>
              <a:ext uri="{FF2B5EF4-FFF2-40B4-BE49-F238E27FC236}">
                <a16:creationId xmlns:a16="http://schemas.microsoft.com/office/drawing/2014/main" id="{E710F57F-2C05-B543-2793-117A84DB04B2}"/>
              </a:ext>
            </a:extLst>
          </p:cNvPr>
          <p:cNvGrpSpPr/>
          <p:nvPr/>
        </p:nvGrpSpPr>
        <p:grpSpPr>
          <a:xfrm>
            <a:off x="10192726" y="5844173"/>
            <a:ext cx="18489256" cy="1909396"/>
            <a:chOff x="-1604109" y="8583628"/>
            <a:chExt cx="18489256" cy="1909396"/>
          </a:xfrm>
        </p:grpSpPr>
        <p:pic>
          <p:nvPicPr>
            <p:cNvPr id="65" name="図 64">
              <a:extLst>
                <a:ext uri="{FF2B5EF4-FFF2-40B4-BE49-F238E27FC236}">
                  <a16:creationId xmlns:a16="http://schemas.microsoft.com/office/drawing/2014/main" id="{73E84233-5C47-6B29-1DAE-8BCA507FF3D0}"/>
                </a:ext>
              </a:extLst>
            </p:cNvPr>
            <p:cNvPicPr>
              <a:picLocks noChangeAspect="1"/>
            </p:cNvPicPr>
            <p:nvPr/>
          </p:nvPicPr>
          <p:blipFill>
            <a:blip r:embed="rId4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704525" y="9969757"/>
              <a:ext cx="1321817" cy="221621"/>
            </a:xfrm>
            <a:prstGeom prst="rect">
              <a:avLst/>
            </a:prstGeom>
          </p:spPr>
        </p:pic>
        <p:pic>
          <p:nvPicPr>
            <p:cNvPr id="102" name="図 101">
              <a:extLst>
                <a:ext uri="{FF2B5EF4-FFF2-40B4-BE49-F238E27FC236}">
                  <a16:creationId xmlns:a16="http://schemas.microsoft.com/office/drawing/2014/main" id="{BC3793A1-3EC9-5AA3-3118-5AF8E53FE07D}"/>
                </a:ext>
              </a:extLst>
            </p:cNvPr>
            <p:cNvPicPr>
              <a:picLocks noChangeAspect="1"/>
            </p:cNvPicPr>
            <p:nvPr/>
          </p:nvPicPr>
          <p:blipFill>
            <a:blip r:embed="rId4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035571" y="9316728"/>
              <a:ext cx="1231228" cy="206433"/>
            </a:xfrm>
            <a:prstGeom prst="rect">
              <a:avLst/>
            </a:prstGeom>
          </p:spPr>
        </p:pic>
        <p:sp>
          <p:nvSpPr>
            <p:cNvPr id="84" name="テキスト ボックス 83">
              <a:extLst>
                <a:ext uri="{FF2B5EF4-FFF2-40B4-BE49-F238E27FC236}">
                  <a16:creationId xmlns:a16="http://schemas.microsoft.com/office/drawing/2014/main" id="{D38BB8D9-FBCD-00BA-864D-9AD116ED4A24}"/>
                </a:ext>
              </a:extLst>
            </p:cNvPr>
            <p:cNvSpPr txBox="1"/>
            <p:nvPr/>
          </p:nvSpPr>
          <p:spPr>
            <a:xfrm>
              <a:off x="13966667" y="9385028"/>
              <a:ext cx="2918480" cy="1107996"/>
            </a:xfrm>
            <a:prstGeom prst="rect">
              <a:avLst/>
            </a:prstGeom>
            <a:noFill/>
          </p:spPr>
          <p:txBody>
            <a:bodyPr wrap="square" rtlCol="0">
              <a:spAutoFit/>
            </a:bodyPr>
            <a:lstStyle/>
            <a:p>
              <a:r>
                <a:rPr kumimoji="1" lang="ja-JP" altLang="en-US" sz="1100" dirty="0">
                  <a:solidFill>
                    <a:srgbClr val="0070C0"/>
                  </a:solidFill>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最近，襟の大きなおしゃれな服が流行っ</a:t>
              </a:r>
              <a:endParaRPr kumimoji="1" lang="en-US" altLang="ja-JP" sz="1100" dirty="0">
                <a:latin typeface="HG丸ｺﾞｼｯｸM-PRO" panose="020F0600000000000000" pitchFamily="50" charset="-128"/>
                <a:ea typeface="HG丸ｺﾞｼｯｸM-PRO" panose="020F0600000000000000" pitchFamily="50" charset="-128"/>
              </a:endParaRPr>
            </a:p>
            <a:p>
              <a:r>
                <a:rPr kumimoji="1" lang="ja-JP" altLang="en-US" sz="1100" dirty="0">
                  <a:latin typeface="HG丸ｺﾞｼｯｸM-PRO" panose="020F0600000000000000" pitchFamily="50" charset="-128"/>
                  <a:ea typeface="HG丸ｺﾞｼｯｸM-PRO" panose="020F0600000000000000" pitchFamily="50" charset="-128"/>
                </a:rPr>
                <a:t>　ているようです。とてもかわいいのです</a:t>
              </a:r>
              <a:endParaRPr kumimoji="1" lang="en-US" altLang="ja-JP" sz="1100" dirty="0">
                <a:latin typeface="HG丸ｺﾞｼｯｸM-PRO" panose="020F0600000000000000" pitchFamily="50" charset="-128"/>
                <a:ea typeface="HG丸ｺﾞｼｯｸM-PRO" panose="020F0600000000000000" pitchFamily="50" charset="-128"/>
              </a:endParaRPr>
            </a:p>
            <a:p>
              <a:r>
                <a:rPr kumimoji="1" lang="ja-JP" altLang="en-US" sz="1100" dirty="0">
                  <a:latin typeface="HG丸ｺﾞｼｯｸM-PRO" panose="020F0600000000000000" pitchFamily="50" charset="-128"/>
                  <a:ea typeface="HG丸ｺﾞｼｯｸM-PRO" panose="020F0600000000000000" pitchFamily="50" charset="-128"/>
                </a:rPr>
                <a:t>　が，午睡時に横になると顔を覆いかぶさ</a:t>
              </a:r>
              <a:endParaRPr kumimoji="1" lang="en-US" altLang="ja-JP" sz="1100" dirty="0">
                <a:latin typeface="HG丸ｺﾞｼｯｸM-PRO" panose="020F0600000000000000" pitchFamily="50" charset="-128"/>
                <a:ea typeface="HG丸ｺﾞｼｯｸM-PRO" panose="020F0600000000000000" pitchFamily="50" charset="-128"/>
              </a:endParaRPr>
            </a:p>
            <a:p>
              <a:r>
                <a:rPr kumimoji="1" lang="ja-JP" altLang="en-US" sz="1100" dirty="0">
                  <a:latin typeface="HG丸ｺﾞｼｯｸM-PRO" panose="020F0600000000000000" pitchFamily="50" charset="-128"/>
                  <a:ea typeface="HG丸ｺﾞｼｯｸM-PRO" panose="020F0600000000000000" pitchFamily="50" charset="-128"/>
                </a:rPr>
                <a:t>　る状態になることもあります。</a:t>
              </a:r>
              <a:endParaRPr kumimoji="1" lang="en-US" altLang="ja-JP" sz="1100" dirty="0">
                <a:latin typeface="HG丸ｺﾞｼｯｸM-PRO" panose="020F0600000000000000" pitchFamily="50" charset="-128"/>
                <a:ea typeface="HG丸ｺﾞｼｯｸM-PRO" panose="020F0600000000000000" pitchFamily="50" charset="-128"/>
              </a:endParaRPr>
            </a:p>
            <a:p>
              <a:r>
                <a:rPr kumimoji="1" lang="ja-JP" altLang="en-US" sz="1100" dirty="0">
                  <a:latin typeface="HG丸ｺﾞｼｯｸM-PRO" panose="020F0600000000000000" pitchFamily="50" charset="-128"/>
                  <a:ea typeface="HG丸ｺﾞｼｯｸM-PRO" panose="020F0600000000000000" pitchFamily="50" charset="-128"/>
                </a:rPr>
                <a:t>　危険が伴いますので，大きなえりを　</a:t>
              </a:r>
              <a:endParaRPr kumimoji="1" lang="en-US" altLang="ja-JP" sz="1100" dirty="0">
                <a:latin typeface="HG丸ｺﾞｼｯｸM-PRO" panose="020F0600000000000000" pitchFamily="50" charset="-128"/>
                <a:ea typeface="HG丸ｺﾞｼｯｸM-PRO" panose="020F0600000000000000" pitchFamily="50" charset="-128"/>
              </a:endParaRPr>
            </a:p>
            <a:p>
              <a:r>
                <a:rPr kumimoji="1" lang="ja-JP" altLang="en-US" sz="1100" dirty="0">
                  <a:latin typeface="HG丸ｺﾞｼｯｸM-PRO" panose="020F0600000000000000" pitchFamily="50" charset="-128"/>
                  <a:ea typeface="HG丸ｺﾞｼｯｸM-PRO" panose="020F0600000000000000" pitchFamily="50" charset="-128"/>
                </a:rPr>
                <a:t>　フードのないお洋服でお願いいたします。</a:t>
              </a:r>
            </a:p>
          </p:txBody>
        </p:sp>
        <p:sp>
          <p:nvSpPr>
            <p:cNvPr id="85" name="正方形/長方形 84">
              <a:extLst>
                <a:ext uri="{FF2B5EF4-FFF2-40B4-BE49-F238E27FC236}">
                  <a16:creationId xmlns:a16="http://schemas.microsoft.com/office/drawing/2014/main" id="{84985F80-84B9-E352-414E-1AF33AA0F314}"/>
                </a:ext>
              </a:extLst>
            </p:cNvPr>
            <p:cNvSpPr/>
            <p:nvPr/>
          </p:nvSpPr>
          <p:spPr>
            <a:xfrm>
              <a:off x="-1583642" y="8602192"/>
              <a:ext cx="2550994" cy="905304"/>
            </a:xfrm>
            <a:prstGeom prst="rect">
              <a:avLst/>
            </a:prstGeom>
            <a:noFill/>
            <a:ln w="28575">
              <a:solidFill>
                <a:srgbClr val="FB4B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9" name="図 38">
              <a:extLst>
                <a:ext uri="{FF2B5EF4-FFF2-40B4-BE49-F238E27FC236}">
                  <a16:creationId xmlns:a16="http://schemas.microsoft.com/office/drawing/2014/main" id="{EBB3741C-436A-3F07-B999-14EDFBDA8426}"/>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1455152" y="8583628"/>
              <a:ext cx="739915" cy="348765"/>
            </a:xfrm>
            <a:prstGeom prst="rect">
              <a:avLst/>
            </a:prstGeom>
          </p:spPr>
        </p:pic>
        <p:pic>
          <p:nvPicPr>
            <p:cNvPr id="88" name="図 87">
              <a:extLst>
                <a:ext uri="{FF2B5EF4-FFF2-40B4-BE49-F238E27FC236}">
                  <a16:creationId xmlns:a16="http://schemas.microsoft.com/office/drawing/2014/main" id="{8151C155-868A-DEFC-4495-4829C7D00E95}"/>
                </a:ext>
              </a:extLst>
            </p:cNvPr>
            <p:cNvPicPr>
              <a:picLocks noChangeAspect="1"/>
            </p:cNvPicPr>
            <p:nvPr/>
          </p:nvPicPr>
          <p:blipFill>
            <a:blip r:embed="rId4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376446" y="9698756"/>
              <a:ext cx="1274739" cy="213728"/>
            </a:xfrm>
            <a:prstGeom prst="rect">
              <a:avLst/>
            </a:prstGeom>
          </p:spPr>
        </p:pic>
        <p:sp>
          <p:nvSpPr>
            <p:cNvPr id="83" name="テキスト ボックス 82">
              <a:extLst>
                <a:ext uri="{FF2B5EF4-FFF2-40B4-BE49-F238E27FC236}">
                  <a16:creationId xmlns:a16="http://schemas.microsoft.com/office/drawing/2014/main" id="{3AED78A6-7ADB-6E80-1A6B-D05FEB2568D2}"/>
                </a:ext>
              </a:extLst>
            </p:cNvPr>
            <p:cNvSpPr txBox="1"/>
            <p:nvPr/>
          </p:nvSpPr>
          <p:spPr>
            <a:xfrm>
              <a:off x="-1604109" y="8920077"/>
              <a:ext cx="2720449" cy="600164"/>
            </a:xfrm>
            <a:prstGeom prst="rect">
              <a:avLst/>
            </a:prstGeom>
            <a:noFill/>
          </p:spPr>
          <p:txBody>
            <a:bodyPr wrap="square" rtlCol="0">
              <a:spAutoFit/>
            </a:bodyPr>
            <a:lstStyle/>
            <a:p>
              <a:r>
                <a:rPr kumimoji="1" lang="ja-JP" altLang="en-US" sz="1100" dirty="0">
                  <a:latin typeface="HG丸ｺﾞｼｯｸM-PRO" panose="020F0600000000000000" pitchFamily="50" charset="-128"/>
                  <a:ea typeface="HG丸ｺﾞｼｯｸM-PRO" panose="020F0600000000000000" pitchFamily="50" charset="-128"/>
                </a:rPr>
                <a:t>　カバンのキーホルダーは、安全の為</a:t>
              </a:r>
              <a:endParaRPr kumimoji="1" lang="en-US" altLang="ja-JP" sz="1100" dirty="0">
                <a:latin typeface="HG丸ｺﾞｼｯｸM-PRO" panose="020F0600000000000000" pitchFamily="50" charset="-128"/>
                <a:ea typeface="HG丸ｺﾞｼｯｸM-PRO" panose="020F0600000000000000" pitchFamily="50" charset="-128"/>
              </a:endParaRPr>
            </a:p>
            <a:p>
              <a:r>
                <a:rPr kumimoji="1" lang="ja-JP" altLang="en-US" sz="1100" dirty="0">
                  <a:latin typeface="HG丸ｺﾞｼｯｸM-PRO" panose="020F0600000000000000" pitchFamily="50" charset="-128"/>
                  <a:ea typeface="HG丸ｺﾞｼｯｸM-PRO" panose="020F0600000000000000" pitchFamily="50" charset="-128"/>
                </a:rPr>
                <a:t>１つまでとなっています。いまいちど</a:t>
              </a:r>
              <a:endParaRPr kumimoji="1" lang="en-US" altLang="ja-JP" sz="1100" dirty="0">
                <a:latin typeface="HG丸ｺﾞｼｯｸM-PRO" panose="020F0600000000000000" pitchFamily="50" charset="-128"/>
                <a:ea typeface="HG丸ｺﾞｼｯｸM-PRO" panose="020F0600000000000000" pitchFamily="50" charset="-128"/>
              </a:endParaRPr>
            </a:p>
            <a:p>
              <a:r>
                <a:rPr kumimoji="1" lang="ja-JP" altLang="en-US" sz="1100" dirty="0">
                  <a:latin typeface="HG丸ｺﾞｼｯｸM-PRO" panose="020F0600000000000000" pitchFamily="50" charset="-128"/>
                  <a:ea typeface="HG丸ｺﾞｼｯｸM-PRO" panose="020F0600000000000000" pitchFamily="50" charset="-128"/>
                </a:rPr>
                <a:t>ご確認お願いします。</a:t>
              </a:r>
              <a:endParaRPr kumimoji="1" lang="en-US" altLang="ja-JP" sz="1100" dirty="0">
                <a:latin typeface="HG丸ｺﾞｼｯｸM-PRO" panose="020F0600000000000000" pitchFamily="50" charset="-128"/>
                <a:ea typeface="HG丸ｺﾞｼｯｸM-PRO" panose="020F0600000000000000" pitchFamily="50" charset="-128"/>
              </a:endParaRPr>
            </a:p>
          </p:txBody>
        </p:sp>
      </p:grpSp>
      <p:sp>
        <p:nvSpPr>
          <p:cNvPr id="76" name="テキスト ボックス 75">
            <a:extLst>
              <a:ext uri="{FF2B5EF4-FFF2-40B4-BE49-F238E27FC236}">
                <a16:creationId xmlns:a16="http://schemas.microsoft.com/office/drawing/2014/main" id="{CF6CB09E-BD83-4B98-A8C0-BFA23C65B0EE}"/>
              </a:ext>
            </a:extLst>
          </p:cNvPr>
          <p:cNvSpPr txBox="1"/>
          <p:nvPr/>
        </p:nvSpPr>
        <p:spPr>
          <a:xfrm>
            <a:off x="6534506" y="6755127"/>
            <a:ext cx="3651801" cy="276999"/>
          </a:xfrm>
          <a:prstGeom prst="rect">
            <a:avLst/>
          </a:prstGeom>
          <a:noFill/>
        </p:spPr>
        <p:txBody>
          <a:bodyPr wrap="square" rtlCol="0">
            <a:spAutoFit/>
          </a:bodyPr>
          <a:lstStyle/>
          <a:p>
            <a:r>
              <a:rPr kumimoji="1" lang="ja-JP" altLang="en-US" sz="1200" dirty="0">
                <a:solidFill>
                  <a:srgbClr val="33FD23"/>
                </a:solidFill>
                <a:latin typeface="HG丸ｺﾞｼｯｸM-PRO" panose="020F0600000000000000" pitchFamily="50" charset="-128"/>
                <a:ea typeface="HG丸ｺﾞｼｯｸM-PRO" panose="020F0600000000000000" pitchFamily="50" charset="-128"/>
              </a:rPr>
              <a:t>９月の</a:t>
            </a:r>
            <a:r>
              <a:rPr kumimoji="1" lang="en-US" altLang="ja-JP" sz="1200" dirty="0">
                <a:solidFill>
                  <a:srgbClr val="33FD23"/>
                </a:solidFill>
                <a:latin typeface="HG丸ｺﾞｼｯｸM-PRO" panose="020F0600000000000000" pitchFamily="50" charset="-128"/>
                <a:ea typeface="HG丸ｺﾞｼｯｸM-PRO" panose="020F0600000000000000" pitchFamily="50" charset="-128"/>
              </a:rPr>
              <a:t>English time!</a:t>
            </a:r>
            <a:r>
              <a:rPr kumimoji="1" lang="ja-JP" altLang="en-US" sz="1200" dirty="0">
                <a:solidFill>
                  <a:srgbClr val="33FD23"/>
                </a:solidFill>
                <a:latin typeface="HG丸ｺﾞｼｯｸM-PRO" panose="020F0600000000000000" pitchFamily="50" charset="-128"/>
                <a:ea typeface="HG丸ｺﾞｼｯｸM-PRO" panose="020F0600000000000000" pitchFamily="50" charset="-128"/>
              </a:rPr>
              <a:t>アラン先生からの感想！</a:t>
            </a:r>
          </a:p>
        </p:txBody>
      </p:sp>
      <p:pic>
        <p:nvPicPr>
          <p:cNvPr id="80" name="図 79" descr="イラスト カラー英語アルファベット分割線 カラー英語アルファベット カラーイラスト画像とPSDフリー素材透過の無料ダウンロード - Pngtree">
            <a:extLst>
              <a:ext uri="{FF2B5EF4-FFF2-40B4-BE49-F238E27FC236}">
                <a16:creationId xmlns:a16="http://schemas.microsoft.com/office/drawing/2014/main" id="{FDD12EC3-24D6-2C04-4BBD-B57986079F46}"/>
              </a:ext>
            </a:extLst>
          </p:cNvPr>
          <p:cNvPicPr>
            <a:picLocks noChangeAspect="1"/>
          </p:cNvPicPr>
          <p:nvPr/>
        </p:nvPicPr>
        <p:blipFill>
          <a:blip r:embed="rId43" cstate="print">
            <a:extLst>
              <a:ext uri="{28A0092B-C50C-407E-A947-70E740481C1C}">
                <a14:useLocalDpi xmlns:a14="http://schemas.microsoft.com/office/drawing/2010/main" val="0"/>
              </a:ext>
            </a:extLst>
          </a:blip>
          <a:srcRect t="34013" b="41835"/>
          <a:stretch/>
        </p:blipFill>
        <p:spPr bwMode="auto">
          <a:xfrm>
            <a:off x="9703052" y="6833470"/>
            <a:ext cx="1518836" cy="183416"/>
          </a:xfrm>
          <a:prstGeom prst="rect">
            <a:avLst/>
          </a:prstGeom>
          <a:noFill/>
          <a:ln>
            <a:noFill/>
          </a:ln>
        </p:spPr>
      </p:pic>
      <p:pic>
        <p:nvPicPr>
          <p:cNvPr id="93" name="図 92" descr="イラスト カラー英語アルファベット分割線 カラー英語アルファベット カラーイラスト画像とPSDフリー素材透過の無料ダウンロード - Pngtree">
            <a:extLst>
              <a:ext uri="{FF2B5EF4-FFF2-40B4-BE49-F238E27FC236}">
                <a16:creationId xmlns:a16="http://schemas.microsoft.com/office/drawing/2014/main" id="{99F6A376-0D6C-129E-0CAD-BE1A8A905664}"/>
              </a:ext>
            </a:extLst>
          </p:cNvPr>
          <p:cNvPicPr>
            <a:picLocks noChangeAspect="1"/>
          </p:cNvPicPr>
          <p:nvPr/>
        </p:nvPicPr>
        <p:blipFill>
          <a:blip r:embed="rId43" cstate="print">
            <a:extLst>
              <a:ext uri="{28A0092B-C50C-407E-A947-70E740481C1C}">
                <a14:useLocalDpi xmlns:a14="http://schemas.microsoft.com/office/drawing/2010/main" val="0"/>
              </a:ext>
            </a:extLst>
          </a:blip>
          <a:srcRect t="34013" b="41835"/>
          <a:stretch/>
        </p:blipFill>
        <p:spPr bwMode="auto">
          <a:xfrm>
            <a:off x="6721121" y="9412721"/>
            <a:ext cx="1518836" cy="183416"/>
          </a:xfrm>
          <a:prstGeom prst="rect">
            <a:avLst/>
          </a:prstGeom>
          <a:noFill/>
          <a:ln>
            <a:noFill/>
          </a:ln>
        </p:spPr>
      </p:pic>
      <p:pic>
        <p:nvPicPr>
          <p:cNvPr id="94" name="図 93" descr="イラスト カラー英語アルファベット分割線 カラー英語アルファベット カラーイラスト画像とPSDフリー素材透過の無料ダウンロード - Pngtree">
            <a:extLst>
              <a:ext uri="{FF2B5EF4-FFF2-40B4-BE49-F238E27FC236}">
                <a16:creationId xmlns:a16="http://schemas.microsoft.com/office/drawing/2014/main" id="{5C9ECB57-8C03-680A-3612-E3EB8E7D6500}"/>
              </a:ext>
            </a:extLst>
          </p:cNvPr>
          <p:cNvPicPr>
            <a:picLocks noChangeAspect="1"/>
          </p:cNvPicPr>
          <p:nvPr/>
        </p:nvPicPr>
        <p:blipFill>
          <a:blip r:embed="rId43" cstate="print">
            <a:extLst>
              <a:ext uri="{28A0092B-C50C-407E-A947-70E740481C1C}">
                <a14:useLocalDpi xmlns:a14="http://schemas.microsoft.com/office/drawing/2010/main" val="0"/>
              </a:ext>
            </a:extLst>
          </a:blip>
          <a:srcRect t="34013" b="41835"/>
          <a:stretch/>
        </p:blipFill>
        <p:spPr bwMode="auto">
          <a:xfrm>
            <a:off x="8238484" y="9412721"/>
            <a:ext cx="1518836" cy="183416"/>
          </a:xfrm>
          <a:prstGeom prst="rect">
            <a:avLst/>
          </a:prstGeom>
          <a:noFill/>
          <a:ln>
            <a:noFill/>
          </a:ln>
        </p:spPr>
      </p:pic>
      <p:pic>
        <p:nvPicPr>
          <p:cNvPr id="98" name="図 97" descr="イラスト カラー英語アルファベット分割線 カラー英語アルファベット カラーイラスト画像とPSDフリー素材透過の無料ダウンロード - Pngtree">
            <a:extLst>
              <a:ext uri="{FF2B5EF4-FFF2-40B4-BE49-F238E27FC236}">
                <a16:creationId xmlns:a16="http://schemas.microsoft.com/office/drawing/2014/main" id="{FBFBA6B2-93A9-4AFA-AF5B-C7F9073B91C6}"/>
              </a:ext>
            </a:extLst>
          </p:cNvPr>
          <p:cNvPicPr>
            <a:picLocks noChangeAspect="1"/>
          </p:cNvPicPr>
          <p:nvPr/>
        </p:nvPicPr>
        <p:blipFill>
          <a:blip r:embed="rId43" cstate="print">
            <a:extLst>
              <a:ext uri="{28A0092B-C50C-407E-A947-70E740481C1C}">
                <a14:useLocalDpi xmlns:a14="http://schemas.microsoft.com/office/drawing/2010/main" val="0"/>
              </a:ext>
            </a:extLst>
          </a:blip>
          <a:srcRect t="34013" b="41835"/>
          <a:stretch/>
        </p:blipFill>
        <p:spPr bwMode="auto">
          <a:xfrm>
            <a:off x="9744945" y="9413989"/>
            <a:ext cx="1518836" cy="183416"/>
          </a:xfrm>
          <a:prstGeom prst="rect">
            <a:avLst/>
          </a:prstGeom>
          <a:noFill/>
          <a:ln>
            <a:noFill/>
          </a:ln>
        </p:spPr>
      </p:pic>
      <p:pic>
        <p:nvPicPr>
          <p:cNvPr id="103" name="図 102" descr="イラスト カラー英語アルファベット分割線 カラー英語アルファベット カラーイラスト画像とPSDフリー素材透過の無料ダウンロード - Pngtree">
            <a:extLst>
              <a:ext uri="{FF2B5EF4-FFF2-40B4-BE49-F238E27FC236}">
                <a16:creationId xmlns:a16="http://schemas.microsoft.com/office/drawing/2014/main" id="{45EA6DBF-A891-63AB-B0C8-E814BF4EF6E3}"/>
              </a:ext>
            </a:extLst>
          </p:cNvPr>
          <p:cNvPicPr>
            <a:picLocks noChangeAspect="1"/>
          </p:cNvPicPr>
          <p:nvPr/>
        </p:nvPicPr>
        <p:blipFill>
          <a:blip r:embed="rId43" cstate="print">
            <a:extLst>
              <a:ext uri="{28A0092B-C50C-407E-A947-70E740481C1C}">
                <a14:useLocalDpi xmlns:a14="http://schemas.microsoft.com/office/drawing/2010/main" val="0"/>
              </a:ext>
            </a:extLst>
          </a:blip>
          <a:srcRect t="34013" b="41835"/>
          <a:stretch/>
        </p:blipFill>
        <p:spPr bwMode="auto">
          <a:xfrm>
            <a:off x="11274562" y="9412279"/>
            <a:ext cx="1518836" cy="183416"/>
          </a:xfrm>
          <a:prstGeom prst="rect">
            <a:avLst/>
          </a:prstGeom>
          <a:noFill/>
          <a:ln>
            <a:noFill/>
          </a:ln>
        </p:spPr>
      </p:pic>
      <p:pic>
        <p:nvPicPr>
          <p:cNvPr id="105" name="図 104" descr="イラスト カラー英語アルファベット分割線 カラー英語アルファベット カラーイラスト画像とPSDフリー素材透過の無料ダウンロード - Pngtree">
            <a:extLst>
              <a:ext uri="{FF2B5EF4-FFF2-40B4-BE49-F238E27FC236}">
                <a16:creationId xmlns:a16="http://schemas.microsoft.com/office/drawing/2014/main" id="{1423E67A-22F2-0910-1C0D-36AAAC3DF480}"/>
              </a:ext>
            </a:extLst>
          </p:cNvPr>
          <p:cNvPicPr>
            <a:picLocks noChangeAspect="1"/>
          </p:cNvPicPr>
          <p:nvPr/>
        </p:nvPicPr>
        <p:blipFill>
          <a:blip r:embed="rId43" cstate="print">
            <a:extLst>
              <a:ext uri="{28A0092B-C50C-407E-A947-70E740481C1C}">
                <a14:useLocalDpi xmlns:a14="http://schemas.microsoft.com/office/drawing/2010/main" val="0"/>
              </a:ext>
            </a:extLst>
          </a:blip>
          <a:srcRect t="34013" b="41835"/>
          <a:stretch/>
        </p:blipFill>
        <p:spPr bwMode="auto">
          <a:xfrm>
            <a:off x="11221680" y="6829701"/>
            <a:ext cx="1518836" cy="183416"/>
          </a:xfrm>
          <a:prstGeom prst="rect">
            <a:avLst/>
          </a:prstGeom>
          <a:noFill/>
          <a:ln>
            <a:noFill/>
          </a:ln>
        </p:spPr>
      </p:pic>
      <p:sp>
        <p:nvSpPr>
          <p:cNvPr id="121" name="テキスト ボックス 120">
            <a:extLst>
              <a:ext uri="{FF2B5EF4-FFF2-40B4-BE49-F238E27FC236}">
                <a16:creationId xmlns:a16="http://schemas.microsoft.com/office/drawing/2014/main" id="{5BE2E426-C15C-DDE6-2E21-5A320FDA8F1C}"/>
              </a:ext>
            </a:extLst>
          </p:cNvPr>
          <p:cNvSpPr txBox="1"/>
          <p:nvPr/>
        </p:nvSpPr>
        <p:spPr>
          <a:xfrm>
            <a:off x="6443831" y="6961580"/>
            <a:ext cx="6400801" cy="2793072"/>
          </a:xfrm>
          <a:prstGeom prst="rect">
            <a:avLst/>
          </a:prstGeom>
          <a:noFill/>
        </p:spPr>
        <p:txBody>
          <a:bodyPr wrap="square" rtlCol="0">
            <a:spAutoFit/>
          </a:bodyPr>
          <a:lstStyle/>
          <a:p>
            <a:r>
              <a:rPr lang="ja-JP" altLang="en-US" sz="1050" dirty="0"/>
              <a:t>トピック：かたち　</a:t>
            </a:r>
            <a:r>
              <a:rPr lang="ja-JP" altLang="ja-JP" sz="1050" dirty="0"/>
              <a:t>歌</a:t>
            </a:r>
            <a:r>
              <a:rPr lang="en-HK" altLang="ja-JP" sz="1050" dirty="0"/>
              <a:t>: 1) I Like to Draw </a:t>
            </a:r>
            <a:r>
              <a:rPr lang="en-HK" altLang="ja-JP" sz="1050" dirty="0" err="1"/>
              <a:t>Colors</a:t>
            </a:r>
            <a:r>
              <a:rPr lang="en-HK" altLang="ja-JP" sz="1050" dirty="0"/>
              <a:t> and Shapes     2) The Shape Song #1</a:t>
            </a:r>
            <a:r>
              <a:rPr lang="ja-JP" altLang="en-US" sz="1050" dirty="0"/>
              <a:t>　</a:t>
            </a:r>
            <a:r>
              <a:rPr lang="en-HK" altLang="ja-JP" sz="1050" dirty="0"/>
              <a:t>  3) The Shape Song #2</a:t>
            </a:r>
          </a:p>
          <a:p>
            <a:r>
              <a:rPr lang="en-US" altLang="ja-JP" sz="1050" b="1" dirty="0"/>
              <a:t>2</a:t>
            </a:r>
            <a:r>
              <a:rPr lang="ja-JP" altLang="ja-JP" sz="1050" b="1" dirty="0"/>
              <a:t>歳児クラス</a:t>
            </a:r>
            <a:r>
              <a:rPr lang="ja-JP" altLang="en-US" sz="1050" b="1" dirty="0"/>
              <a:t>　</a:t>
            </a:r>
            <a:r>
              <a:rPr lang="ja-JP" altLang="ja-JP" sz="1050" dirty="0"/>
              <a:t>子どもたちは「</a:t>
            </a:r>
            <a:r>
              <a:rPr lang="en-US" altLang="ja-JP" sz="1050" dirty="0"/>
              <a:t>I Like to Draw Colors and Shapes</a:t>
            </a:r>
            <a:r>
              <a:rPr lang="ja-JP" altLang="ja-JP" sz="1050" dirty="0"/>
              <a:t>」という歌を通して、基本的な色と簡単な形を学びました。また、アルファベットのくり返し練習も続けています。</a:t>
            </a:r>
            <a:endParaRPr lang="en-US" altLang="ja-JP" sz="1050" dirty="0"/>
          </a:p>
          <a:p>
            <a:endParaRPr lang="ja-JP" altLang="ja-JP" sz="1050" dirty="0"/>
          </a:p>
          <a:p>
            <a:r>
              <a:rPr lang="en-US" altLang="ja-JP" sz="1050" b="1" dirty="0"/>
              <a:t>3</a:t>
            </a:r>
            <a:r>
              <a:rPr lang="ja-JP" altLang="ja-JP" sz="1050" b="1" dirty="0"/>
              <a:t>歳児クラス</a:t>
            </a:r>
            <a:r>
              <a:rPr lang="ja-JP" altLang="en-US" sz="1050" b="1" dirty="0"/>
              <a:t>　</a:t>
            </a:r>
            <a:r>
              <a:rPr lang="ja-JP" altLang="ja-JP" sz="1050" dirty="0"/>
              <a:t>子どもたちは『</a:t>
            </a:r>
            <a:r>
              <a:rPr lang="en-US" altLang="ja-JP" sz="1050" dirty="0"/>
              <a:t>Phonics 1</a:t>
            </a:r>
            <a:r>
              <a:rPr lang="ja-JP" altLang="ja-JP" sz="1050" dirty="0"/>
              <a:t>』のテキストで、小文字のアルファベット（</a:t>
            </a:r>
            <a:r>
              <a:rPr lang="en-US" altLang="ja-JP" sz="1050" dirty="0"/>
              <a:t>h</a:t>
            </a:r>
            <a:r>
              <a:rPr lang="ja-JP" altLang="ja-JP" sz="1050" dirty="0"/>
              <a:t>〜</a:t>
            </a:r>
            <a:r>
              <a:rPr lang="en-US" altLang="ja-JP" sz="1050" dirty="0"/>
              <a:t>l</a:t>
            </a:r>
            <a:r>
              <a:rPr lang="ja-JP" altLang="ja-JP" sz="1050" dirty="0"/>
              <a:t>）の学習を始めました。また、円、四角、ハート、長方形、ひし形、楕円、星、三角形の</a:t>
            </a:r>
            <a:r>
              <a:rPr lang="en-US" altLang="ja-JP" sz="1050" dirty="0"/>
              <a:t>8</a:t>
            </a:r>
            <a:r>
              <a:rPr lang="ja-JP" altLang="ja-JP" sz="1050" dirty="0"/>
              <a:t>つの形について学び、教室の中からそれらの形を探す「形さがしゲーム」も楽しみました。</a:t>
            </a:r>
            <a:endParaRPr lang="en-US" altLang="ja-JP" sz="1050" dirty="0"/>
          </a:p>
          <a:p>
            <a:endParaRPr lang="ja-JP" altLang="ja-JP" sz="1050" dirty="0"/>
          </a:p>
          <a:p>
            <a:r>
              <a:rPr lang="en-US" altLang="ja-JP" sz="1050" b="1" dirty="0"/>
              <a:t>4</a:t>
            </a:r>
            <a:r>
              <a:rPr lang="ja-JP" altLang="ja-JP" sz="1050" b="1" dirty="0"/>
              <a:t>歳児クラス</a:t>
            </a:r>
            <a:r>
              <a:rPr lang="ja-JP" altLang="en-US" sz="1050" b="1" dirty="0"/>
              <a:t>　</a:t>
            </a:r>
            <a:r>
              <a:rPr lang="ja-JP" altLang="ja-JP" sz="1050" dirty="0"/>
              <a:t>子どもたちは『</a:t>
            </a:r>
            <a:r>
              <a:rPr lang="en-US" altLang="ja-JP" sz="1050" dirty="0"/>
              <a:t>Phonics 2</a:t>
            </a:r>
            <a:r>
              <a:rPr lang="ja-JP" altLang="ja-JP" sz="1050" dirty="0"/>
              <a:t>』（</a:t>
            </a:r>
            <a:r>
              <a:rPr lang="en-US" altLang="ja-JP" sz="1050" dirty="0"/>
              <a:t>33</a:t>
            </a:r>
            <a:r>
              <a:rPr lang="ja-JP" altLang="ja-JP" sz="1050" dirty="0"/>
              <a:t>〜</a:t>
            </a:r>
            <a:r>
              <a:rPr lang="en-US" altLang="ja-JP" sz="1050" dirty="0"/>
              <a:t>36</a:t>
            </a:r>
            <a:r>
              <a:rPr lang="ja-JP" altLang="ja-JP" sz="1050" dirty="0"/>
              <a:t>ページ）の学習を進めました。円、四角、ハート、長方形、ひし形、楕円、星、三角形の</a:t>
            </a:r>
            <a:r>
              <a:rPr lang="en-US" altLang="ja-JP" sz="1050" dirty="0"/>
              <a:t>8</a:t>
            </a:r>
            <a:r>
              <a:rPr lang="ja-JP" altLang="ja-JP" sz="1050" dirty="0"/>
              <a:t>つの形を学び、「形さがしゲーム」を通して楽しく復習しました。また、学んだ形だけを使って顔を描くことにも挑戦しました。</a:t>
            </a:r>
            <a:endParaRPr lang="en-US" altLang="ja-JP" sz="1050" dirty="0"/>
          </a:p>
          <a:p>
            <a:endParaRPr lang="ja-JP" altLang="ja-JP" sz="1050" dirty="0"/>
          </a:p>
          <a:p>
            <a:r>
              <a:rPr lang="en-US" altLang="ja-JP" sz="1050" b="1" dirty="0"/>
              <a:t>5</a:t>
            </a:r>
            <a:r>
              <a:rPr lang="ja-JP" altLang="ja-JP" sz="1050" b="1" dirty="0"/>
              <a:t>歳児クラス</a:t>
            </a:r>
            <a:r>
              <a:rPr lang="ja-JP" altLang="en-US" sz="1050" b="1" dirty="0"/>
              <a:t>　</a:t>
            </a:r>
            <a:r>
              <a:rPr lang="ja-JP" altLang="ja-JP" sz="1050" dirty="0"/>
              <a:t>子どもたちは『</a:t>
            </a:r>
            <a:r>
              <a:rPr lang="en-US" altLang="ja-JP" sz="1050" dirty="0"/>
              <a:t>Workbook 2</a:t>
            </a:r>
            <a:r>
              <a:rPr lang="ja-JP" altLang="ja-JP" sz="1050" dirty="0"/>
              <a:t>』のアルファベット練習（</a:t>
            </a:r>
            <a:r>
              <a:rPr lang="en-US" altLang="ja-JP" sz="1050" dirty="0"/>
              <a:t>O</a:t>
            </a:r>
            <a:r>
              <a:rPr lang="ja-JP" altLang="ja-JP" sz="1050" dirty="0"/>
              <a:t>〜</a:t>
            </a:r>
            <a:r>
              <a:rPr lang="en-US" altLang="ja-JP" sz="1050" dirty="0"/>
              <a:t>S</a:t>
            </a:r>
            <a:r>
              <a:rPr lang="ja-JP" altLang="ja-JP" sz="1050" dirty="0"/>
              <a:t>）の書き取りを再開しました。また、円、四角、ハート、長方形、ひし形、楕円、星、三角形の</a:t>
            </a:r>
            <a:r>
              <a:rPr lang="en-US" altLang="ja-JP" sz="1050" dirty="0"/>
              <a:t>8</a:t>
            </a:r>
            <a:r>
              <a:rPr lang="ja-JP" altLang="ja-JP" sz="1050" dirty="0"/>
              <a:t>つの形を学び、「形さがしゲーム」を行いました。さらに、学んだ形を使って、顔や建物を描くことにも挑戦しました。</a:t>
            </a:r>
          </a:p>
          <a:p>
            <a:r>
              <a:rPr lang="en-HK" altLang="ja-JP" dirty="0"/>
              <a:t>	</a:t>
            </a:r>
            <a:endParaRPr lang="ja-JP" altLang="ja-JP" dirty="0"/>
          </a:p>
        </p:txBody>
      </p:sp>
      <p:pic>
        <p:nvPicPr>
          <p:cNvPr id="123" name="Picture 6" descr="11月のイラストNo.32『フレーム：七五三』／無料のフリー素材集【花鳥風月】">
            <a:extLst>
              <a:ext uri="{FF2B5EF4-FFF2-40B4-BE49-F238E27FC236}">
                <a16:creationId xmlns:a16="http://schemas.microsoft.com/office/drawing/2014/main" id="{805201F8-B49C-DD1C-F439-3A26D8EBA1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1938"/>
          <a:stretch/>
        </p:blipFill>
        <p:spPr bwMode="auto">
          <a:xfrm rot="10800000">
            <a:off x="6680076" y="5367200"/>
            <a:ext cx="6066811" cy="384720"/>
          </a:xfrm>
          <a:prstGeom prst="rect">
            <a:avLst/>
          </a:prstGeom>
          <a:noFill/>
          <a:extLst>
            <a:ext uri="{909E8E84-426E-40DD-AFC4-6F175D3DCCD1}">
              <a14:hiddenFill xmlns:a14="http://schemas.microsoft.com/office/drawing/2010/main">
                <a:solidFill>
                  <a:srgbClr val="FFFFFF"/>
                </a:solidFill>
              </a14:hiddenFill>
            </a:ext>
          </a:extLst>
        </p:spPr>
      </p:pic>
      <p:pic>
        <p:nvPicPr>
          <p:cNvPr id="126" name="図 125">
            <a:extLst>
              <a:ext uri="{FF2B5EF4-FFF2-40B4-BE49-F238E27FC236}">
                <a16:creationId xmlns:a16="http://schemas.microsoft.com/office/drawing/2014/main" id="{A42E2E1E-67F2-A082-EAA6-FB2E2A7E1A79}"/>
              </a:ext>
            </a:extLst>
          </p:cNvPr>
          <p:cNvPicPr>
            <a:picLocks noChangeAspect="1"/>
          </p:cNvPicPr>
          <p:nvPr/>
        </p:nvPicPr>
        <p:blipFill>
          <a:blip r:embed="rId44">
            <a:extLst>
              <a:ext uri="{28A0092B-C50C-407E-A947-70E740481C1C}">
                <a14:useLocalDpi xmlns:a14="http://schemas.microsoft.com/office/drawing/2010/main" val="0"/>
              </a:ext>
            </a:extLst>
          </a:blip>
          <a:srcRect l="57794" t="35249" r="12721" b="41202"/>
          <a:stretch/>
        </p:blipFill>
        <p:spPr>
          <a:xfrm rot="5400000">
            <a:off x="14905452" y="2353701"/>
            <a:ext cx="1237471" cy="741264"/>
          </a:xfrm>
          <a:prstGeom prst="rect">
            <a:avLst/>
          </a:prstGeom>
        </p:spPr>
      </p:pic>
      <p:pic>
        <p:nvPicPr>
          <p:cNvPr id="1024" name="図 1023">
            <a:extLst>
              <a:ext uri="{FF2B5EF4-FFF2-40B4-BE49-F238E27FC236}">
                <a16:creationId xmlns:a16="http://schemas.microsoft.com/office/drawing/2014/main" id="{486456C3-32B3-F640-EF4E-A4E9D13274B2}"/>
              </a:ext>
            </a:extLst>
          </p:cNvPr>
          <p:cNvPicPr>
            <a:picLocks noChangeAspect="1"/>
          </p:cNvPicPr>
          <p:nvPr/>
        </p:nvPicPr>
        <p:blipFill>
          <a:blip r:embed="rId45">
            <a:extLst>
              <a:ext uri="{28A0092B-C50C-407E-A947-70E740481C1C}">
                <a14:useLocalDpi xmlns:a14="http://schemas.microsoft.com/office/drawing/2010/main" val="0"/>
              </a:ext>
            </a:extLst>
          </a:blip>
          <a:srcRect l="56438" t="49390" r="9676" b="19161"/>
          <a:stretch/>
        </p:blipFill>
        <p:spPr>
          <a:xfrm rot="5400000">
            <a:off x="15557479" y="1992050"/>
            <a:ext cx="1162361" cy="809056"/>
          </a:xfrm>
          <a:prstGeom prst="rect">
            <a:avLst/>
          </a:prstGeom>
        </p:spPr>
      </p:pic>
      <p:pic>
        <p:nvPicPr>
          <p:cNvPr id="127" name="図 126">
            <a:extLst>
              <a:ext uri="{FF2B5EF4-FFF2-40B4-BE49-F238E27FC236}">
                <a16:creationId xmlns:a16="http://schemas.microsoft.com/office/drawing/2014/main" id="{6C4861BC-D4ED-FE31-1B9A-762D1B392B39}"/>
              </a:ext>
            </a:extLst>
          </p:cNvPr>
          <p:cNvPicPr>
            <a:picLocks noChangeAspect="1"/>
          </p:cNvPicPr>
          <p:nvPr/>
        </p:nvPicPr>
        <p:blipFill>
          <a:blip r:embed="rId46">
            <a:extLst>
              <a:ext uri="{28A0092B-C50C-407E-A947-70E740481C1C}">
                <a14:useLocalDpi xmlns:a14="http://schemas.microsoft.com/office/drawing/2010/main" val="0"/>
              </a:ext>
            </a:extLst>
          </a:blip>
          <a:srcRect l="11967" b="27404"/>
          <a:stretch>
            <a:fillRect/>
          </a:stretch>
        </p:blipFill>
        <p:spPr>
          <a:xfrm>
            <a:off x="4453937" y="1510500"/>
            <a:ext cx="1721738" cy="1064869"/>
          </a:xfrm>
          <a:prstGeom prst="ellipse">
            <a:avLst/>
          </a:prstGeom>
          <a:ln>
            <a:noFill/>
          </a:ln>
          <a:effectLst>
            <a:softEdge rad="112500"/>
          </a:effectLst>
        </p:spPr>
      </p:pic>
      <p:pic>
        <p:nvPicPr>
          <p:cNvPr id="1031" name="図 1030">
            <a:extLst>
              <a:ext uri="{FF2B5EF4-FFF2-40B4-BE49-F238E27FC236}">
                <a16:creationId xmlns:a16="http://schemas.microsoft.com/office/drawing/2014/main" id="{9B1EED1F-9D2A-2CBA-BA35-A667782FD250}"/>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1530048" y="624563"/>
            <a:ext cx="1500450" cy="1125338"/>
          </a:xfrm>
          <a:prstGeom prst="rect">
            <a:avLst/>
          </a:prstGeom>
        </p:spPr>
      </p:pic>
      <p:pic>
        <p:nvPicPr>
          <p:cNvPr id="1035" name="図 1034">
            <a:extLst>
              <a:ext uri="{FF2B5EF4-FFF2-40B4-BE49-F238E27FC236}">
                <a16:creationId xmlns:a16="http://schemas.microsoft.com/office/drawing/2014/main" id="{5E27AB61-A171-57F6-0930-4D08C60AC4C0}"/>
              </a:ext>
            </a:extLst>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0" y="652033"/>
            <a:ext cx="1488265" cy="1116198"/>
          </a:xfrm>
          <a:prstGeom prst="rect">
            <a:avLst/>
          </a:prstGeom>
        </p:spPr>
      </p:pic>
      <p:pic>
        <p:nvPicPr>
          <p:cNvPr id="1037" name="図 1036">
            <a:extLst>
              <a:ext uri="{FF2B5EF4-FFF2-40B4-BE49-F238E27FC236}">
                <a16:creationId xmlns:a16="http://schemas.microsoft.com/office/drawing/2014/main" id="{E3B296CD-12E6-D0FD-81B0-05FC1A75FB37}"/>
              </a:ext>
            </a:extLst>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3056156" y="303293"/>
            <a:ext cx="1493479" cy="1120110"/>
          </a:xfrm>
          <a:prstGeom prst="rect">
            <a:avLst/>
          </a:prstGeom>
        </p:spPr>
      </p:pic>
      <p:pic>
        <p:nvPicPr>
          <p:cNvPr id="1039" name="図 1038">
            <a:extLst>
              <a:ext uri="{FF2B5EF4-FFF2-40B4-BE49-F238E27FC236}">
                <a16:creationId xmlns:a16="http://schemas.microsoft.com/office/drawing/2014/main" id="{4DFEE389-147D-942B-C350-8C53EA5EEFD3}"/>
              </a:ext>
            </a:extLst>
          </p:cNvPr>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4572764" y="301165"/>
            <a:ext cx="1468446" cy="1101335"/>
          </a:xfrm>
          <a:prstGeom prst="rect">
            <a:avLst/>
          </a:prstGeom>
        </p:spPr>
      </p:pic>
      <p:pic>
        <p:nvPicPr>
          <p:cNvPr id="1041" name="図 1040">
            <a:extLst>
              <a:ext uri="{FF2B5EF4-FFF2-40B4-BE49-F238E27FC236}">
                <a16:creationId xmlns:a16="http://schemas.microsoft.com/office/drawing/2014/main" id="{637B4967-730E-DD22-179D-C99C95570C18}"/>
              </a:ext>
            </a:extLst>
          </p:cNvPr>
          <p:cNvPicPr>
            <a:picLocks noChangeAspect="1"/>
          </p:cNvPicPr>
          <p:nvPr/>
        </p:nvPicPr>
        <p:blipFill>
          <a:blip r:embed="rId51">
            <a:extLst>
              <a:ext uri="{28A0092B-C50C-407E-A947-70E740481C1C}">
                <a14:useLocalDpi xmlns:a14="http://schemas.microsoft.com/office/drawing/2010/main" val="0"/>
              </a:ext>
            </a:extLst>
          </a:blip>
          <a:srcRect l="14129" b="339"/>
          <a:stretch>
            <a:fillRect/>
          </a:stretch>
        </p:blipFill>
        <p:spPr>
          <a:xfrm>
            <a:off x="3171819" y="1613366"/>
            <a:ext cx="1340581" cy="1166913"/>
          </a:xfrm>
          <a:prstGeom prst="rect">
            <a:avLst/>
          </a:prstGeom>
        </p:spPr>
      </p:pic>
      <p:pic>
        <p:nvPicPr>
          <p:cNvPr id="90" name="図 89" descr="P023-13">
            <a:extLst>
              <a:ext uri="{FF2B5EF4-FFF2-40B4-BE49-F238E27FC236}">
                <a16:creationId xmlns:a16="http://schemas.microsoft.com/office/drawing/2014/main" id="{5638917F-E4E6-9841-7EA7-57114636CB3F}"/>
              </a:ext>
            </a:extLst>
          </p:cNvPr>
          <p:cNvPicPr>
            <a:picLocks noChangeAspect="1"/>
          </p:cNvPicPr>
          <p:nvPr/>
        </p:nvPicPr>
        <p:blipFill rotWithShape="1">
          <a:blip r:embed="rId52" cstate="print">
            <a:clrChange>
              <a:clrFrom>
                <a:srgbClr val="FFFFFF"/>
              </a:clrFrom>
              <a:clrTo>
                <a:srgbClr val="FFFFFF">
                  <a:alpha val="0"/>
                </a:srgbClr>
              </a:clrTo>
            </a:clrChange>
            <a:extLst>
              <a:ext uri="{28A0092B-C50C-407E-A947-70E740481C1C}">
                <a14:useLocalDpi xmlns:a14="http://schemas.microsoft.com/office/drawing/2010/main"/>
              </a:ext>
            </a:extLst>
          </a:blip>
          <a:srcRect l="65360" t="47199"/>
          <a:stretch/>
        </p:blipFill>
        <p:spPr bwMode="auto">
          <a:xfrm>
            <a:off x="2680852" y="1773225"/>
            <a:ext cx="341648" cy="451588"/>
          </a:xfrm>
          <a:prstGeom prst="rect">
            <a:avLst/>
          </a:prstGeom>
          <a:noFill/>
        </p:spPr>
      </p:pic>
      <p:pic>
        <p:nvPicPr>
          <p:cNvPr id="59" name="図 58" descr="P023-13">
            <a:extLst>
              <a:ext uri="{FF2B5EF4-FFF2-40B4-BE49-F238E27FC236}">
                <a16:creationId xmlns:a16="http://schemas.microsoft.com/office/drawing/2014/main" id="{8945A11D-4118-8463-7524-2BFB55DB73E2}"/>
              </a:ext>
            </a:extLst>
          </p:cNvPr>
          <p:cNvPicPr>
            <a:picLocks noChangeAspect="1"/>
          </p:cNvPicPr>
          <p:nvPr/>
        </p:nvPicPr>
        <p:blipFill rotWithShape="1">
          <a:blip r:embed="rId52" cstate="print">
            <a:clrChange>
              <a:clrFrom>
                <a:srgbClr val="FFFFFF"/>
              </a:clrFrom>
              <a:clrTo>
                <a:srgbClr val="FFFFFF">
                  <a:alpha val="0"/>
                </a:srgbClr>
              </a:clrTo>
            </a:clrChange>
            <a:extLst>
              <a:ext uri="{28A0092B-C50C-407E-A947-70E740481C1C}">
                <a14:useLocalDpi xmlns:a14="http://schemas.microsoft.com/office/drawing/2010/main"/>
              </a:ext>
            </a:extLst>
          </a:blip>
          <a:srcRect t="47199" r="63063"/>
          <a:stretch/>
        </p:blipFill>
        <p:spPr bwMode="auto">
          <a:xfrm>
            <a:off x="468398" y="1918742"/>
            <a:ext cx="410894" cy="509342"/>
          </a:xfrm>
          <a:prstGeom prst="rect">
            <a:avLst/>
          </a:prstGeom>
          <a:noFill/>
        </p:spPr>
      </p:pic>
      <p:pic>
        <p:nvPicPr>
          <p:cNvPr id="116" name="図 115">
            <a:extLst>
              <a:ext uri="{FF2B5EF4-FFF2-40B4-BE49-F238E27FC236}">
                <a16:creationId xmlns:a16="http://schemas.microsoft.com/office/drawing/2014/main" id="{BBD00889-E72C-ADAF-170E-923765731186}"/>
              </a:ext>
            </a:extLst>
          </p:cNvPr>
          <p:cNvPicPr>
            <a:picLocks noChangeAspect="1"/>
          </p:cNvPicPr>
          <p:nvPr/>
        </p:nvPicPr>
        <p:blipFill>
          <a:blip r:embed="rId5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56077" y="294383"/>
            <a:ext cx="375532" cy="416814"/>
          </a:xfrm>
          <a:prstGeom prst="rect">
            <a:avLst/>
          </a:prstGeom>
        </p:spPr>
      </p:pic>
      <p:pic>
        <p:nvPicPr>
          <p:cNvPr id="1043" name="図 1042">
            <a:extLst>
              <a:ext uri="{FF2B5EF4-FFF2-40B4-BE49-F238E27FC236}">
                <a16:creationId xmlns:a16="http://schemas.microsoft.com/office/drawing/2014/main" id="{8F44965E-8133-FA8A-EDB8-4B7CDF1C4EBA}"/>
              </a:ext>
            </a:extLst>
          </p:cNvPr>
          <p:cNvPicPr>
            <a:picLocks noChangeAspect="1"/>
          </p:cNvPicPr>
          <p:nvPr/>
        </p:nvPicPr>
        <p:blipFill>
          <a:blip r:embed="rId54">
            <a:extLst>
              <a:ext uri="{28A0092B-C50C-407E-A947-70E740481C1C}">
                <a14:useLocalDpi xmlns:a14="http://schemas.microsoft.com/office/drawing/2010/main" val="0"/>
              </a:ext>
            </a:extLst>
          </a:blip>
          <a:stretch>
            <a:fillRect/>
          </a:stretch>
        </p:blipFill>
        <p:spPr>
          <a:xfrm>
            <a:off x="23306" y="3576574"/>
            <a:ext cx="2242816" cy="1301768"/>
          </a:xfrm>
          <a:prstGeom prst="rect">
            <a:avLst/>
          </a:prstGeom>
        </p:spPr>
      </p:pic>
      <p:pic>
        <p:nvPicPr>
          <p:cNvPr id="1047" name="図 1046">
            <a:extLst>
              <a:ext uri="{FF2B5EF4-FFF2-40B4-BE49-F238E27FC236}">
                <a16:creationId xmlns:a16="http://schemas.microsoft.com/office/drawing/2014/main" id="{B2A2C89C-8D5A-C83D-2060-2681DE067438}"/>
              </a:ext>
            </a:extLst>
          </p:cNvPr>
          <p:cNvPicPr>
            <a:picLocks noChangeAspect="1"/>
          </p:cNvPicPr>
          <p:nvPr/>
        </p:nvPicPr>
        <p:blipFill>
          <a:blip r:embed="rId55">
            <a:extLst>
              <a:ext uri="{28A0092B-C50C-407E-A947-70E740481C1C}">
                <a14:useLocalDpi xmlns:a14="http://schemas.microsoft.com/office/drawing/2010/main" val="0"/>
              </a:ext>
            </a:extLst>
          </a:blip>
          <a:stretch>
            <a:fillRect/>
          </a:stretch>
        </p:blipFill>
        <p:spPr>
          <a:xfrm>
            <a:off x="1603811" y="2379156"/>
            <a:ext cx="1519657" cy="1139743"/>
          </a:xfrm>
          <a:prstGeom prst="rect">
            <a:avLst/>
          </a:prstGeom>
        </p:spPr>
      </p:pic>
      <p:pic>
        <p:nvPicPr>
          <p:cNvPr id="40" name="図 39">
            <a:extLst>
              <a:ext uri="{FF2B5EF4-FFF2-40B4-BE49-F238E27FC236}">
                <a16:creationId xmlns:a16="http://schemas.microsoft.com/office/drawing/2014/main" id="{B66D608D-2BB8-4DE3-3ACF-6431D4DBAE8A}"/>
              </a:ext>
            </a:extLst>
          </p:cNvPr>
          <p:cNvPicPr>
            <a:picLocks noChangeAspect="1"/>
          </p:cNvPicPr>
          <p:nvPr/>
        </p:nvPicPr>
        <p:blipFill>
          <a:blip r:embed="rId5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41248" y="3340511"/>
            <a:ext cx="476444" cy="363025"/>
          </a:xfrm>
          <a:prstGeom prst="rect">
            <a:avLst/>
          </a:prstGeom>
        </p:spPr>
      </p:pic>
      <p:pic>
        <p:nvPicPr>
          <p:cNvPr id="1049" name="図 1048">
            <a:extLst>
              <a:ext uri="{FF2B5EF4-FFF2-40B4-BE49-F238E27FC236}">
                <a16:creationId xmlns:a16="http://schemas.microsoft.com/office/drawing/2014/main" id="{6429CC2B-09EB-67EC-617D-74AAD60AA37C}"/>
              </a:ext>
            </a:extLst>
          </p:cNvPr>
          <p:cNvPicPr>
            <a:picLocks noChangeAspect="1"/>
          </p:cNvPicPr>
          <p:nvPr/>
        </p:nvPicPr>
        <p:blipFill>
          <a:blip r:embed="rId57">
            <a:extLst>
              <a:ext uri="{28A0092B-C50C-407E-A947-70E740481C1C}">
                <a14:useLocalDpi xmlns:a14="http://schemas.microsoft.com/office/drawing/2010/main" val="0"/>
              </a:ext>
            </a:extLst>
          </a:blip>
          <a:stretch>
            <a:fillRect/>
          </a:stretch>
        </p:blipFill>
        <p:spPr>
          <a:xfrm>
            <a:off x="-3287504" y="3104948"/>
            <a:ext cx="1448888" cy="1086666"/>
          </a:xfrm>
          <a:prstGeom prst="ellipse">
            <a:avLst/>
          </a:prstGeom>
          <a:ln>
            <a:noFill/>
          </a:ln>
          <a:effectLst>
            <a:softEdge rad="112500"/>
          </a:effectLst>
        </p:spPr>
      </p:pic>
      <p:pic>
        <p:nvPicPr>
          <p:cNvPr id="1051" name="図 1050">
            <a:extLst>
              <a:ext uri="{FF2B5EF4-FFF2-40B4-BE49-F238E27FC236}">
                <a16:creationId xmlns:a16="http://schemas.microsoft.com/office/drawing/2014/main" id="{5A44C37F-410D-CC9C-9D7C-C97CE14AD5E1}"/>
              </a:ext>
            </a:extLst>
          </p:cNvPr>
          <p:cNvPicPr>
            <a:picLocks noChangeAspect="1"/>
          </p:cNvPicPr>
          <p:nvPr/>
        </p:nvPicPr>
        <p:blipFill>
          <a:blip r:embed="rId58">
            <a:extLst>
              <a:ext uri="{28A0092B-C50C-407E-A947-70E740481C1C}">
                <a14:useLocalDpi xmlns:a14="http://schemas.microsoft.com/office/drawing/2010/main" val="0"/>
              </a:ext>
            </a:extLst>
          </a:blip>
          <a:srcRect t="18150" r="1279"/>
          <a:stretch>
            <a:fillRect/>
          </a:stretch>
        </p:blipFill>
        <p:spPr>
          <a:xfrm>
            <a:off x="3176376" y="2839890"/>
            <a:ext cx="1497857" cy="9314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53" name="図 1052">
            <a:extLst>
              <a:ext uri="{FF2B5EF4-FFF2-40B4-BE49-F238E27FC236}">
                <a16:creationId xmlns:a16="http://schemas.microsoft.com/office/drawing/2014/main" id="{0459BC66-65B3-E642-C091-2E746845AFA7}"/>
              </a:ext>
            </a:extLst>
          </p:cNvPr>
          <p:cNvPicPr>
            <a:picLocks noChangeAspect="1"/>
          </p:cNvPicPr>
          <p:nvPr/>
        </p:nvPicPr>
        <p:blipFill>
          <a:blip r:embed="rId59">
            <a:extLst>
              <a:ext uri="{28A0092B-C50C-407E-A947-70E740481C1C}">
                <a14:useLocalDpi xmlns:a14="http://schemas.microsoft.com/office/drawing/2010/main" val="0"/>
              </a:ext>
            </a:extLst>
          </a:blip>
          <a:stretch>
            <a:fillRect/>
          </a:stretch>
        </p:blipFill>
        <p:spPr>
          <a:xfrm>
            <a:off x="4727352" y="2685288"/>
            <a:ext cx="1371177" cy="1028383"/>
          </a:xfrm>
          <a:prstGeom prst="rect">
            <a:avLst/>
          </a:prstGeom>
        </p:spPr>
      </p:pic>
      <p:pic>
        <p:nvPicPr>
          <p:cNvPr id="1055" name="図 1054">
            <a:extLst>
              <a:ext uri="{FF2B5EF4-FFF2-40B4-BE49-F238E27FC236}">
                <a16:creationId xmlns:a16="http://schemas.microsoft.com/office/drawing/2014/main" id="{9E996DCF-9703-15A7-410E-E1948BAEF0C8}"/>
              </a:ext>
            </a:extLst>
          </p:cNvPr>
          <p:cNvPicPr>
            <a:picLocks noChangeAspect="1"/>
          </p:cNvPicPr>
          <p:nvPr/>
        </p:nvPicPr>
        <p:blipFill>
          <a:blip r:embed="rId60">
            <a:extLst>
              <a:ext uri="{28A0092B-C50C-407E-A947-70E740481C1C}">
                <a14:useLocalDpi xmlns:a14="http://schemas.microsoft.com/office/drawing/2010/main" val="0"/>
              </a:ext>
            </a:extLst>
          </a:blip>
          <a:stretch>
            <a:fillRect/>
          </a:stretch>
        </p:blipFill>
        <p:spPr>
          <a:xfrm>
            <a:off x="2523536" y="3910728"/>
            <a:ext cx="1524061" cy="1143046"/>
          </a:xfrm>
          <a:prstGeom prst="rect">
            <a:avLst/>
          </a:prstGeom>
        </p:spPr>
      </p:pic>
      <p:pic>
        <p:nvPicPr>
          <p:cNvPr id="1057" name="図 1056">
            <a:extLst>
              <a:ext uri="{FF2B5EF4-FFF2-40B4-BE49-F238E27FC236}">
                <a16:creationId xmlns:a16="http://schemas.microsoft.com/office/drawing/2014/main" id="{F7B227E0-AF9D-8BE9-AF5C-E1D265F63F30}"/>
              </a:ext>
            </a:extLst>
          </p:cNvPr>
          <p:cNvPicPr>
            <a:picLocks noChangeAspect="1"/>
          </p:cNvPicPr>
          <p:nvPr/>
        </p:nvPicPr>
        <p:blipFill>
          <a:blip r:embed="rId61">
            <a:extLst>
              <a:ext uri="{28A0092B-C50C-407E-A947-70E740481C1C}">
                <a14:useLocalDpi xmlns:a14="http://schemas.microsoft.com/office/drawing/2010/main" val="0"/>
              </a:ext>
            </a:extLst>
          </a:blip>
          <a:stretch>
            <a:fillRect/>
          </a:stretch>
        </p:blipFill>
        <p:spPr>
          <a:xfrm>
            <a:off x="4116993" y="3920906"/>
            <a:ext cx="1456675" cy="1092506"/>
          </a:xfrm>
          <a:prstGeom prst="rect">
            <a:avLst/>
          </a:prstGeom>
        </p:spPr>
      </p:pic>
      <p:sp>
        <p:nvSpPr>
          <p:cNvPr id="74" name="テキスト ボックス 73">
            <a:extLst>
              <a:ext uri="{FF2B5EF4-FFF2-40B4-BE49-F238E27FC236}">
                <a16:creationId xmlns:a16="http://schemas.microsoft.com/office/drawing/2014/main" id="{06974969-1F54-B4E5-5802-EA83A81DBEC4}"/>
              </a:ext>
            </a:extLst>
          </p:cNvPr>
          <p:cNvSpPr txBox="1"/>
          <p:nvPr/>
        </p:nvSpPr>
        <p:spPr>
          <a:xfrm>
            <a:off x="3162014" y="1356451"/>
            <a:ext cx="1484729" cy="276999"/>
          </a:xfrm>
          <a:prstGeom prst="rect">
            <a:avLst/>
          </a:prstGeom>
          <a:noFill/>
        </p:spPr>
        <p:txBody>
          <a:bodyPr wrap="square" rtlCol="0">
            <a:spAutoFit/>
          </a:bodyPr>
          <a:lstStyle/>
          <a:p>
            <a:r>
              <a:rPr kumimoji="1" lang="ja-JP" altLang="en-US" sz="1200" dirty="0">
                <a:solidFill>
                  <a:srgbClr val="00B050"/>
                </a:solidFill>
                <a:latin typeface="HGP創英角ﾎﾟｯﾌﾟ体" panose="040B0A00000000000000" pitchFamily="50" charset="-128"/>
                <a:ea typeface="HGP創英角ﾎﾟｯﾌﾟ体" panose="040B0A00000000000000" pitchFamily="50" charset="-128"/>
              </a:rPr>
              <a:t>☆楽しいなぁ～☆</a:t>
            </a:r>
          </a:p>
        </p:txBody>
      </p:sp>
      <p:sp>
        <p:nvSpPr>
          <p:cNvPr id="72" name="テキスト ボックス 71">
            <a:extLst>
              <a:ext uri="{FF2B5EF4-FFF2-40B4-BE49-F238E27FC236}">
                <a16:creationId xmlns:a16="http://schemas.microsoft.com/office/drawing/2014/main" id="{F6501E02-D607-EDCE-B3EE-9896C3AB1AB8}"/>
              </a:ext>
            </a:extLst>
          </p:cNvPr>
          <p:cNvSpPr txBox="1"/>
          <p:nvPr/>
        </p:nvSpPr>
        <p:spPr>
          <a:xfrm>
            <a:off x="79632" y="4805062"/>
            <a:ext cx="2274086" cy="253916"/>
          </a:xfrm>
          <a:prstGeom prst="rect">
            <a:avLst/>
          </a:prstGeom>
          <a:noFill/>
        </p:spPr>
        <p:txBody>
          <a:bodyPr wrap="square" rtlCol="0">
            <a:spAutoFit/>
          </a:bodyPr>
          <a:lstStyle/>
          <a:p>
            <a:r>
              <a:rPr kumimoji="1" lang="ja-JP" altLang="en-US" sz="1050" dirty="0">
                <a:solidFill>
                  <a:srgbClr val="FF0000"/>
                </a:solidFill>
                <a:latin typeface="HGP創英角ﾎﾟｯﾌﾟ体" panose="040B0A00000000000000" pitchFamily="50" charset="-128"/>
                <a:ea typeface="HGP創英角ﾎﾟｯﾌﾟ体" panose="040B0A00000000000000" pitchFamily="50" charset="-128"/>
              </a:rPr>
              <a:t>☆素敵なうんどう会になりました☆</a:t>
            </a:r>
          </a:p>
        </p:txBody>
      </p:sp>
      <p:sp>
        <p:nvSpPr>
          <p:cNvPr id="58" name="テキスト ボックス 57">
            <a:extLst>
              <a:ext uri="{FF2B5EF4-FFF2-40B4-BE49-F238E27FC236}">
                <a16:creationId xmlns:a16="http://schemas.microsoft.com/office/drawing/2014/main" id="{1DEA7C5C-C48B-F73F-72D9-F506588D3A99}"/>
              </a:ext>
            </a:extLst>
          </p:cNvPr>
          <p:cNvSpPr txBox="1"/>
          <p:nvPr/>
        </p:nvSpPr>
        <p:spPr>
          <a:xfrm>
            <a:off x="4736567" y="3662819"/>
            <a:ext cx="2037484" cy="276999"/>
          </a:xfrm>
          <a:prstGeom prst="rect">
            <a:avLst/>
          </a:prstGeom>
          <a:noFill/>
        </p:spPr>
        <p:txBody>
          <a:bodyPr wrap="square" rtlCol="0">
            <a:spAutoFit/>
          </a:bodyPr>
          <a:lstStyle/>
          <a:p>
            <a:r>
              <a:rPr kumimoji="1" lang="ja-JP" altLang="en-US" sz="1200" dirty="0">
                <a:solidFill>
                  <a:srgbClr val="FB4BA3"/>
                </a:solidFill>
                <a:latin typeface="HGS創英角ﾎﾟｯﾌﾟ体" panose="040B0A00000000000000" pitchFamily="50" charset="-128"/>
                <a:ea typeface="HGS創英角ﾎﾟｯﾌﾟ体" panose="040B0A00000000000000" pitchFamily="50" charset="-128"/>
              </a:rPr>
              <a:t>何ができるかな♪</a:t>
            </a:r>
          </a:p>
        </p:txBody>
      </p:sp>
      <p:sp>
        <p:nvSpPr>
          <p:cNvPr id="71" name="テキスト ボックス 70">
            <a:extLst>
              <a:ext uri="{FF2B5EF4-FFF2-40B4-BE49-F238E27FC236}">
                <a16:creationId xmlns:a16="http://schemas.microsoft.com/office/drawing/2014/main" id="{4D52F33D-324F-1E81-F9CF-76D1A0CF623F}"/>
              </a:ext>
            </a:extLst>
          </p:cNvPr>
          <p:cNvSpPr txBox="1"/>
          <p:nvPr/>
        </p:nvSpPr>
        <p:spPr>
          <a:xfrm>
            <a:off x="76178" y="1733976"/>
            <a:ext cx="1405602" cy="246221"/>
          </a:xfrm>
          <a:prstGeom prst="rect">
            <a:avLst/>
          </a:prstGeom>
          <a:noFill/>
        </p:spPr>
        <p:txBody>
          <a:bodyPr wrap="square" rtlCol="0">
            <a:spAutoFit/>
          </a:bodyPr>
          <a:lstStyle/>
          <a:p>
            <a:r>
              <a:rPr kumimoji="1" lang="ja-JP" altLang="en-US" sz="1000" dirty="0">
                <a:solidFill>
                  <a:srgbClr val="00B0F0"/>
                </a:solidFill>
                <a:latin typeface="HGP創英角ﾎﾟｯﾌﾟ体" panose="040B0A00000000000000" pitchFamily="50" charset="-128"/>
                <a:ea typeface="HGP創英角ﾎﾟｯﾌﾟ体" panose="040B0A00000000000000" pitchFamily="50" charset="-128"/>
              </a:rPr>
              <a:t>孫には負けないぞ～</a:t>
            </a:r>
            <a:endParaRPr kumimoji="1" lang="en-US" altLang="ja-JP" sz="1000" dirty="0">
              <a:solidFill>
                <a:srgbClr val="00B0F0"/>
              </a:solidFill>
              <a:latin typeface="HGP創英角ﾎﾟｯﾌﾟ体" panose="040B0A00000000000000" pitchFamily="50" charset="-128"/>
              <a:ea typeface="HGP創英角ﾎﾟｯﾌﾟ体" panose="040B0A00000000000000" pitchFamily="50" charset="-128"/>
            </a:endParaRPr>
          </a:p>
        </p:txBody>
      </p:sp>
      <p:sp>
        <p:nvSpPr>
          <p:cNvPr id="38" name="テキスト ボックス 37">
            <a:extLst>
              <a:ext uri="{FF2B5EF4-FFF2-40B4-BE49-F238E27FC236}">
                <a16:creationId xmlns:a16="http://schemas.microsoft.com/office/drawing/2014/main" id="{770415C6-DFB3-3E81-DBFA-C8926DC2A572}"/>
              </a:ext>
            </a:extLst>
          </p:cNvPr>
          <p:cNvSpPr txBox="1"/>
          <p:nvPr/>
        </p:nvSpPr>
        <p:spPr>
          <a:xfrm>
            <a:off x="4136961" y="4960543"/>
            <a:ext cx="2037484" cy="276999"/>
          </a:xfrm>
          <a:prstGeom prst="rect">
            <a:avLst/>
          </a:prstGeom>
          <a:noFill/>
        </p:spPr>
        <p:txBody>
          <a:bodyPr wrap="square" rtlCol="0">
            <a:spAutoFit/>
          </a:bodyPr>
          <a:lstStyle/>
          <a:p>
            <a:r>
              <a:rPr kumimoji="1" lang="ja-JP" altLang="en-US" sz="1200" dirty="0">
                <a:solidFill>
                  <a:srgbClr val="33FD23"/>
                </a:solidFill>
                <a:latin typeface="HGS創英角ﾎﾟｯﾌﾟ体" panose="040B0A00000000000000" pitchFamily="50" charset="-128"/>
                <a:ea typeface="HGS創英角ﾎﾟｯﾌﾟ体" panose="040B0A00000000000000" pitchFamily="50" charset="-128"/>
              </a:rPr>
              <a:t>すご～い！長いよ～</a:t>
            </a:r>
          </a:p>
        </p:txBody>
      </p:sp>
      <p:pic>
        <p:nvPicPr>
          <p:cNvPr id="45" name="図 44">
            <a:extLst>
              <a:ext uri="{FF2B5EF4-FFF2-40B4-BE49-F238E27FC236}">
                <a16:creationId xmlns:a16="http://schemas.microsoft.com/office/drawing/2014/main" id="{EB5A3009-98C7-58DA-2A5D-DF4EB0A27BFB}"/>
              </a:ext>
            </a:extLst>
          </p:cNvPr>
          <p:cNvPicPr>
            <a:picLocks noChangeAspect="1"/>
          </p:cNvPicPr>
          <p:nvPr/>
        </p:nvPicPr>
        <p:blipFill>
          <a:blip r:embed="rId62">
            <a:extLst>
              <a:ext uri="{28A0092B-C50C-407E-A947-70E740481C1C}">
                <a14:useLocalDpi xmlns:a14="http://schemas.microsoft.com/office/drawing/2010/main" val="0"/>
              </a:ext>
            </a:extLst>
          </a:blip>
          <a:srcRect l="2919" b="7559"/>
          <a:stretch>
            <a:fillRect/>
          </a:stretch>
        </p:blipFill>
        <p:spPr>
          <a:xfrm>
            <a:off x="11773725" y="4454964"/>
            <a:ext cx="1033639" cy="738178"/>
          </a:xfrm>
          <a:prstGeom prst="rect">
            <a:avLst/>
          </a:prstGeom>
        </p:spPr>
      </p:pic>
      <p:pic>
        <p:nvPicPr>
          <p:cNvPr id="125" name="図 124">
            <a:extLst>
              <a:ext uri="{FF2B5EF4-FFF2-40B4-BE49-F238E27FC236}">
                <a16:creationId xmlns:a16="http://schemas.microsoft.com/office/drawing/2014/main" id="{9406E7F1-7222-6D12-F848-4DF134E86F46}"/>
              </a:ext>
            </a:extLst>
          </p:cNvPr>
          <p:cNvPicPr>
            <a:picLocks noChangeAspect="1"/>
          </p:cNvPicPr>
          <p:nvPr/>
        </p:nvPicPr>
        <p:blipFill>
          <a:blip r:embed="rId63">
            <a:extLst>
              <a:ext uri="{28A0092B-C50C-407E-A947-70E740481C1C}">
                <a14:useLocalDpi xmlns:a14="http://schemas.microsoft.com/office/drawing/2010/main" val="0"/>
              </a:ext>
            </a:extLst>
          </a:blip>
          <a:srcRect l="-1821" t="17498" b="16186"/>
          <a:stretch>
            <a:fillRect/>
          </a:stretch>
        </p:blipFill>
        <p:spPr>
          <a:xfrm>
            <a:off x="11629549" y="5268410"/>
            <a:ext cx="1156152" cy="564763"/>
          </a:xfrm>
          <a:prstGeom prst="rect">
            <a:avLst/>
          </a:prstGeom>
        </p:spPr>
      </p:pic>
      <p:sp>
        <p:nvSpPr>
          <p:cNvPr id="1028" name="正方形/長方形 1027">
            <a:extLst>
              <a:ext uri="{FF2B5EF4-FFF2-40B4-BE49-F238E27FC236}">
                <a16:creationId xmlns:a16="http://schemas.microsoft.com/office/drawing/2014/main" id="{5E6D7A2F-CE8D-63ED-6AC9-F7B0763CF4D5}"/>
              </a:ext>
            </a:extLst>
          </p:cNvPr>
          <p:cNvSpPr/>
          <p:nvPr/>
        </p:nvSpPr>
        <p:spPr>
          <a:xfrm>
            <a:off x="17750474" y="2854638"/>
            <a:ext cx="1261885" cy="307777"/>
          </a:xfrm>
          <a:prstGeom prst="rect">
            <a:avLst/>
          </a:prstGeom>
          <a:noFill/>
        </p:spPr>
        <p:txBody>
          <a:bodyPr wrap="none" lIns="91440" tIns="45720" rIns="91440" bIns="45720">
            <a:spAutoFit/>
          </a:bodyPr>
          <a:lstStyle/>
          <a:p>
            <a:pPr algn="ctr"/>
            <a:r>
              <a:rPr lang="ja-JP" altLang="en-US" sz="1400" dirty="0">
                <a:ln w="0"/>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≪おねがい≫</a:t>
            </a:r>
            <a:endParaRPr lang="ja-JP" altLang="en-US" sz="1400" b="0" cap="none" spc="0" dirty="0">
              <a:ln w="0"/>
              <a:solidFill>
                <a:schemeClr val="tx1"/>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2813541658"/>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14729</TotalTime>
  <Words>1515</Words>
  <Application>Microsoft Office PowerPoint</Application>
  <PresentationFormat>A3 297x420 mm</PresentationFormat>
  <Paragraphs>147</Paragraphs>
  <Slides>2</Slides>
  <Notes>0</Notes>
  <HiddenSlides>0</HiddenSlides>
  <MMClips>0</MMClips>
  <ScaleCrop>false</ScaleCrop>
  <HeadingPairs>
    <vt:vector size="8" baseType="variant">
      <vt:variant>
        <vt:lpstr>使用されているフォント</vt:lpstr>
      </vt:variant>
      <vt:variant>
        <vt:i4>13</vt:i4>
      </vt:variant>
      <vt:variant>
        <vt:lpstr>テーマ</vt:lpstr>
      </vt:variant>
      <vt:variant>
        <vt:i4>1</vt:i4>
      </vt:variant>
      <vt:variant>
        <vt:lpstr>埋め込まれた OLE サーバー</vt:lpstr>
      </vt:variant>
      <vt:variant>
        <vt:i4>1</vt:i4>
      </vt:variant>
      <vt:variant>
        <vt:lpstr>スライド タイトル</vt:lpstr>
      </vt:variant>
      <vt:variant>
        <vt:i4>2</vt:i4>
      </vt:variant>
    </vt:vector>
  </HeadingPairs>
  <TitlesOfParts>
    <vt:vector size="17" baseType="lpstr">
      <vt:lpstr>HGPｺﾞｼｯｸE</vt:lpstr>
      <vt:lpstr>HGPｺﾞｼｯｸM</vt:lpstr>
      <vt:lpstr>HGP創英角ｺﾞｼｯｸUB</vt:lpstr>
      <vt:lpstr>HGP創英角ﾎﾟｯﾌﾟ体</vt:lpstr>
      <vt:lpstr>HGS創英角ｺﾞｼｯｸUB</vt:lpstr>
      <vt:lpstr>HGS創英角ﾎﾟｯﾌﾟ体</vt:lpstr>
      <vt:lpstr>HGｺﾞｼｯｸM</vt:lpstr>
      <vt:lpstr>HG丸ｺﾞｼｯｸM-PRO</vt:lpstr>
      <vt:lpstr>HG創英角ｺﾞｼｯｸUB</vt:lpstr>
      <vt:lpstr>HG創英角ﾎﾟｯﾌﾟ体</vt:lpstr>
      <vt:lpstr>Arial</vt:lpstr>
      <vt:lpstr>Calibri</vt:lpstr>
      <vt:lpstr>Calibri Light</vt:lpstr>
      <vt:lpstr>Office テーマ</vt:lpstr>
      <vt:lpstr>Worksheet</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はとり保育園</dc:creator>
  <cp:lastModifiedBy>はとり保育園</cp:lastModifiedBy>
  <cp:revision>328</cp:revision>
  <cp:lastPrinted>2025-09-30T04:33:41Z</cp:lastPrinted>
  <dcterms:created xsi:type="dcterms:W3CDTF">2022-05-17T05:55:03Z</dcterms:created>
  <dcterms:modified xsi:type="dcterms:W3CDTF">2025-10-09T02:59:19Z</dcterms:modified>
</cp:coreProperties>
</file>